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43"/>
  </p:notesMasterIdLst>
  <p:sldIdLst>
    <p:sldId id="264" r:id="rId2"/>
    <p:sldId id="278" r:id="rId3"/>
    <p:sldId id="493" r:id="rId4"/>
    <p:sldId id="494" r:id="rId5"/>
    <p:sldId id="495" r:id="rId6"/>
    <p:sldId id="749" r:id="rId7"/>
    <p:sldId id="750" r:id="rId8"/>
    <p:sldId id="443" r:id="rId9"/>
    <p:sldId id="697" r:id="rId10"/>
    <p:sldId id="728" r:id="rId11"/>
    <p:sldId id="681" r:id="rId12"/>
    <p:sldId id="665" r:id="rId13"/>
    <p:sldId id="698" r:id="rId14"/>
    <p:sldId id="699" r:id="rId15"/>
    <p:sldId id="668" r:id="rId16"/>
    <p:sldId id="602" r:id="rId17"/>
    <p:sldId id="604" r:id="rId18"/>
    <p:sldId id="598" r:id="rId19"/>
    <p:sldId id="700" r:id="rId20"/>
    <p:sldId id="701" r:id="rId21"/>
    <p:sldId id="703" r:id="rId22"/>
    <p:sldId id="522" r:id="rId23"/>
    <p:sldId id="521" r:id="rId24"/>
    <p:sldId id="702" r:id="rId25"/>
    <p:sldId id="747" r:id="rId26"/>
    <p:sldId id="748" r:id="rId27"/>
    <p:sldId id="285" r:id="rId28"/>
    <p:sldId id="523" r:id="rId29"/>
    <p:sldId id="706" r:id="rId30"/>
    <p:sldId id="526" r:id="rId31"/>
    <p:sldId id="631" r:id="rId32"/>
    <p:sldId id="636" r:id="rId33"/>
    <p:sldId id="520" r:id="rId34"/>
    <p:sldId id="744" r:id="rId35"/>
    <p:sldId id="498" r:id="rId36"/>
    <p:sldId id="444" r:id="rId37"/>
    <p:sldId id="291" r:id="rId38"/>
    <p:sldId id="517" r:id="rId39"/>
    <p:sldId id="519" r:id="rId40"/>
    <p:sldId id="726" r:id="rId41"/>
    <p:sldId id="505" r:id="rId4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AED6"/>
    <a:srgbClr val="FF9400"/>
    <a:srgbClr val="FFCE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49"/>
    <p:restoredTop sz="96327"/>
  </p:normalViewPr>
  <p:slideViewPr>
    <p:cSldViewPr snapToGrid="0">
      <p:cViewPr varScale="1">
        <p:scale>
          <a:sx n="144" d="100"/>
          <a:sy n="144" d="100"/>
        </p:scale>
        <p:origin x="216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56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E83B-754F-B948-8CD7-D8047F5EE2C4}" type="datetimeFigureOut">
              <a:rPr kumimoji="1" lang="zh-TW" altLang="en-US" smtClean="0"/>
              <a:t>2026/1/26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836D1C-D09F-2A41-BBEA-6549EF3DDB6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1419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08552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647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83599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7533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232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A0E60-B02E-1867-1C4E-C3E4C7CCE4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2326492-9516-8608-4682-691F868D1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03DD599-6376-0A1A-C26B-D75093C449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8FBFCCA-917C-CE79-0A78-5FF45D5A6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8737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5406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65023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17841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841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63576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stats.stackexchange.com</a:t>
            </a:r>
            <a:r>
              <a:rPr kumimoji="1" lang="en" altLang="zh-TW" dirty="0"/>
              <a:t>/questions/421935/what-exactly-are-keys-queries-and-values-in-attention-mechanisms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2E3B28-2F7C-524C-99B0-DFA9B150710E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8109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836D1C-D09F-2A41-BBEA-6549EF3DDB65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1699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53428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5B6B208-0D45-71D0-C7BE-D6974D30E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6847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43666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3143" y="356088"/>
            <a:ext cx="10918371" cy="1033416"/>
          </a:xfrm>
        </p:spPr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143" y="1845734"/>
            <a:ext cx="10918371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DAD89E-131D-FDCA-9260-AC419110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12955" y="6415560"/>
            <a:ext cx="1312025" cy="365125"/>
          </a:xfrm>
        </p:spPr>
        <p:txBody>
          <a:bodyPr/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B05C12B-E59D-D8B7-A3B4-27931CBD675F}"/>
              </a:ext>
            </a:extLst>
          </p:cNvPr>
          <p:cNvSpPr txBox="1"/>
          <p:nvPr userDrawn="1"/>
        </p:nvSpPr>
        <p:spPr>
          <a:xfrm>
            <a:off x="423038" y="6442992"/>
            <a:ext cx="557608" cy="268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TW" sz="1400" dirty="0">
                <a:ea typeface="Nanum Brush Script" panose="03060600000000000000" pitchFamily="66" charset="-127"/>
                <a:cs typeface="Arial" panose="020B0604020202020204" pitchFamily="34" charset="0"/>
              </a:rPr>
              <a:t>NLP</a:t>
            </a:r>
            <a:endParaRPr kumimoji="1" lang="zh-TW" altLang="en-US" sz="1400" dirty="0">
              <a:cs typeface="Arial" panose="020B0604020202020204" pitchFamily="34" charset="0"/>
            </a:endParaRPr>
          </a:p>
        </p:txBody>
      </p:sp>
      <p:pic>
        <p:nvPicPr>
          <p:cNvPr id="7" name="圖形 6" descr="聊天泡泡 外框">
            <a:extLst>
              <a:ext uri="{FF2B5EF4-FFF2-40B4-BE49-F238E27FC236}">
                <a16:creationId xmlns:a16="http://schemas.microsoft.com/office/drawing/2014/main" id="{0B067696-6EA5-0A4A-14B8-D7C17072F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093" y="6388664"/>
            <a:ext cx="377640" cy="37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683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1/26/26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911656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DAB314-DF41-49F3-8643-5960470A9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963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1/26/26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6FF28B-EE0C-0976-1882-688F9026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79200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1/26/26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78DE478E-C0B1-6FFC-0061-DA2334C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71989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1/26/26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1067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681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1/26/26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616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76003" y="1355758"/>
            <a:ext cx="10839994" cy="45719"/>
          </a:xfrm>
          <a:prstGeom prst="rect">
            <a:avLst/>
          </a:prstGeom>
          <a:solidFill>
            <a:srgbClr val="FF94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356088"/>
            <a:ext cx="10058400" cy="103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CGU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101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i.do/event/svgYBB2Akxi7FBsuMzAyTc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An-example-of-the-self-attention-mechanism-following-long-distance-dependency-in-the_fig1_34230187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190.png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2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image" Target="../media/image10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5" Type="http://schemas.openxmlformats.org/officeDocument/2006/relationships/image" Target="../media/image11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Relationship Id="rId14" Type="http://schemas.openxmlformats.org/officeDocument/2006/relationships/image" Target="../media/image1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10.04805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圓角矩形 7">
            <a:extLst>
              <a:ext uri="{FF2B5EF4-FFF2-40B4-BE49-F238E27FC236}">
                <a16:creationId xmlns:a16="http://schemas.microsoft.com/office/drawing/2014/main" id="{AA8F8551-2C61-48D1-9E5C-345C10BAAC8B}"/>
              </a:ext>
            </a:extLst>
          </p:cNvPr>
          <p:cNvSpPr/>
          <p:nvPr/>
        </p:nvSpPr>
        <p:spPr>
          <a:xfrm>
            <a:off x="667422" y="1848574"/>
            <a:ext cx="10857156" cy="2857500"/>
          </a:xfrm>
          <a:prstGeom prst="roundRect">
            <a:avLst/>
          </a:prstGeom>
          <a:solidFill>
            <a:srgbClr val="FFCE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058193-D513-E805-2BD5-118E50D976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6579" y="2128183"/>
            <a:ext cx="10687999" cy="2370511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14000"/>
              </a:lnSpc>
            </a:pPr>
            <a:r>
              <a:rPr kumimoji="1" lang="zh-TW" altLang="en-US" sz="6600" b="1" dirty="0">
                <a:ea typeface="Microsoft JhengHei" panose="020B0604030504040204" pitchFamily="34" charset="-120"/>
              </a:rPr>
              <a:t>智慧運算技術導論</a:t>
            </a:r>
            <a:br>
              <a:rPr kumimoji="1" lang="en-US" altLang="zh-TW" sz="6600" b="1" dirty="0">
                <a:ea typeface="Microsoft JhengHei" panose="020B0604030504040204" pitchFamily="34" charset="-120"/>
              </a:rPr>
            </a:br>
            <a:r>
              <a:rPr kumimoji="1" lang="zh-TW" altLang="en-US" sz="6600" b="1" dirty="0">
                <a:solidFill>
                  <a:srgbClr val="0070C0"/>
                </a:solidFill>
                <a:ea typeface="Microsoft JhengHei" panose="020B0604030504040204" pitchFamily="34" charset="-120"/>
              </a:rPr>
              <a:t>自然語言處理</a:t>
            </a:r>
            <a:r>
              <a:rPr kumimoji="1" lang="zh-TW" altLang="en-US" sz="6600" b="1" dirty="0">
                <a:ea typeface="Microsoft JhengHei" panose="020B0604030504040204" pitchFamily="34" charset="-120"/>
              </a:rPr>
              <a:t>篇</a:t>
            </a:r>
            <a:r>
              <a:rPr kumimoji="1" lang="en-US" altLang="zh-TW" sz="6600" b="1" dirty="0">
                <a:ea typeface="Microsoft JhengHei" panose="020B0604030504040204" pitchFamily="34" charset="-120"/>
              </a:rPr>
              <a:t> - </a:t>
            </a:r>
            <a:r>
              <a:rPr kumimoji="1" lang="en-US" altLang="zh-TW" sz="6600" b="1" dirty="0">
                <a:solidFill>
                  <a:srgbClr val="0070C0"/>
                </a:solidFill>
                <a:ea typeface="Microsoft JhengHei" panose="020B0604030504040204" pitchFamily="34" charset="-120"/>
              </a:rPr>
              <a:t>Transformer</a:t>
            </a:r>
            <a:endParaRPr kumimoji="1" lang="zh-TW" altLang="en-US" sz="6000" b="1" dirty="0">
              <a:solidFill>
                <a:srgbClr val="0070C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F843A79-3FEF-CDAD-6B9A-C5A7AD279D2D}"/>
              </a:ext>
            </a:extLst>
          </p:cNvPr>
          <p:cNvSpPr txBox="1"/>
          <p:nvPr/>
        </p:nvSpPr>
        <p:spPr>
          <a:xfrm>
            <a:off x="836578" y="5010533"/>
            <a:ext cx="4544155" cy="1420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林英嘉 </a:t>
            </a: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(Ying-Jia Lin)</a:t>
            </a:r>
          </a:p>
          <a:p>
            <a:pPr>
              <a:lnSpc>
                <a:spcPct val="150000"/>
              </a:lnSpc>
            </a:pPr>
            <a:r>
              <a:rPr kumimoji="1" lang="zh-TW" altLang="en-US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長庚大學人工智慧學系</a:t>
            </a:r>
            <a:endParaRPr kumimoji="1" lang="en-US" altLang="zh-TW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TW" sz="2000" b="1" dirty="0">
                <a:latin typeface="+mj-lt"/>
                <a:ea typeface="Microsoft JhengHei" panose="020B0604030504040204" pitchFamily="34" charset="-120"/>
                <a:cs typeface="Calibri" panose="020F0502020204030204" pitchFamily="34" charset="0"/>
              </a:rPr>
              <a:t>2026/01/27</a:t>
            </a:r>
            <a:endParaRPr kumimoji="1" lang="zh-TW" altLang="en-US" sz="2000" b="1" dirty="0">
              <a:latin typeface="+mj-lt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C0C8410-1877-4FB2-39F9-E0CFE0480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117" y="247016"/>
            <a:ext cx="1394460" cy="139446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E7882D6-C65A-9B07-8CE2-0E2D2125A7F7}"/>
              </a:ext>
            </a:extLst>
          </p:cNvPr>
          <p:cNvSpPr txBox="1"/>
          <p:nvPr/>
        </p:nvSpPr>
        <p:spPr>
          <a:xfrm>
            <a:off x="9185279" y="5425440"/>
            <a:ext cx="1889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 err="1"/>
              <a:t>Slido</a:t>
            </a:r>
            <a:endParaRPr kumimoji="1" lang="en" altLang="zh-TW" dirty="0"/>
          </a:p>
          <a:p>
            <a:r>
              <a:rPr kumimoji="1" lang="en" altLang="zh-TW" dirty="0"/>
              <a:t># AIMD (</a:t>
            </a:r>
            <a:r>
              <a:rPr kumimoji="1" lang="en" altLang="zh-TW" dirty="0">
                <a:hlinkClick r:id="rId3"/>
              </a:rPr>
              <a:t>Link</a:t>
            </a:r>
            <a:r>
              <a:rPr kumimoji="1" lang="en" altLang="zh-TW" dirty="0"/>
              <a:t>)</a:t>
            </a:r>
            <a:endParaRPr kumimoji="1" lang="zh-TW" altLang="en-US" dirty="0"/>
          </a:p>
        </p:txBody>
      </p:sp>
      <p:pic>
        <p:nvPicPr>
          <p:cNvPr id="1026" name="Picture 2" descr="人工智慧學系">
            <a:extLst>
              <a:ext uri="{FF2B5EF4-FFF2-40B4-BE49-F238E27FC236}">
                <a16:creationId xmlns:a16="http://schemas.microsoft.com/office/drawing/2014/main" id="{7626A666-0DC6-9E7F-FDD7-37CEB8CA0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6317" y="915694"/>
            <a:ext cx="2051021" cy="58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1E4797B-8DA3-2322-B813-16A1A0273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7066" y="428987"/>
            <a:ext cx="2139101" cy="504667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FCF9C6A3-E13E-9AB1-AE44-EBB927DAE4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3300" y="4985683"/>
            <a:ext cx="1615439" cy="161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3143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B13EC7-B1B6-D322-DB27-A6A6B3CD6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128324E-A4BB-978C-2907-9BC9F11EF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sz="6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Contextual Embedding</a:t>
            </a:r>
            <a:endParaRPr lang="zh-TW" altLang="en-US" sz="6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3A282C1-42BE-BD75-EEFE-C53D8AF4E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483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6A4B0D-ADBF-AB68-88BC-C7280251B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深度學習常見模型架構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9BBB56-7C58-7116-360E-46E09CF10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2E9188-99F9-535E-4937-651819D2F4C8}"/>
              </a:ext>
            </a:extLst>
          </p:cNvPr>
          <p:cNvSpPr/>
          <p:nvPr/>
        </p:nvSpPr>
        <p:spPr>
          <a:xfrm>
            <a:off x="1131525" y="3941806"/>
            <a:ext cx="827903" cy="8279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655BDE-80C9-BC0F-087B-077AA3C3E281}"/>
              </a:ext>
            </a:extLst>
          </p:cNvPr>
          <p:cNvSpPr/>
          <p:nvPr/>
        </p:nvSpPr>
        <p:spPr>
          <a:xfrm>
            <a:off x="1131525" y="3941806"/>
            <a:ext cx="185351" cy="1853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34FF96C0-8C5E-FC12-FC17-12129436ED20}"/>
              </a:ext>
            </a:extLst>
          </p:cNvPr>
          <p:cNvCxnSpPr/>
          <p:nvPr/>
        </p:nvCxnSpPr>
        <p:spPr>
          <a:xfrm>
            <a:off x="1168593" y="4232193"/>
            <a:ext cx="228600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ACF9AAC7-E80D-8D7A-6E43-541F9F024DC6}"/>
              </a:ext>
            </a:extLst>
          </p:cNvPr>
          <p:cNvSpPr/>
          <p:nvPr/>
        </p:nvSpPr>
        <p:spPr>
          <a:xfrm>
            <a:off x="2237455" y="4126127"/>
            <a:ext cx="459259" cy="45925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6E7F158E-1D25-24C4-633A-A777A22970FF}"/>
              </a:ext>
            </a:extLst>
          </p:cNvPr>
          <p:cNvCxnSpPr>
            <a:cxnSpLocks/>
          </p:cNvCxnSpPr>
          <p:nvPr/>
        </p:nvCxnSpPr>
        <p:spPr>
          <a:xfrm>
            <a:off x="1316876" y="3954165"/>
            <a:ext cx="920579" cy="18006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CBAF0285-AB7B-39F9-42E8-C08004E7AED7}"/>
              </a:ext>
            </a:extLst>
          </p:cNvPr>
          <p:cNvCxnSpPr>
            <a:cxnSpLocks/>
          </p:cNvCxnSpPr>
          <p:nvPr/>
        </p:nvCxnSpPr>
        <p:spPr>
          <a:xfrm flipH="1" flipV="1">
            <a:off x="1336441" y="4134225"/>
            <a:ext cx="913371" cy="9178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58D325B-C331-0BF8-C410-E65BF635FA6D}"/>
              </a:ext>
            </a:extLst>
          </p:cNvPr>
          <p:cNvSpPr/>
          <p:nvPr/>
        </p:nvSpPr>
        <p:spPr>
          <a:xfrm>
            <a:off x="2249813" y="4143939"/>
            <a:ext cx="113268" cy="113268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A1B0241-5667-67A0-4760-C4AFBAA24C0D}"/>
              </a:ext>
            </a:extLst>
          </p:cNvPr>
          <p:cNvSpPr txBox="1"/>
          <p:nvPr/>
        </p:nvSpPr>
        <p:spPr>
          <a:xfrm>
            <a:off x="4225146" y="4769709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 err="1"/>
              <a:t>i</a:t>
            </a:r>
            <a:endParaRPr kumimoji="1" lang="zh-TW" altLang="en-US" sz="1400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F08A08CA-B884-E7D6-82ED-8D06577D0930}"/>
              </a:ext>
            </a:extLst>
          </p:cNvPr>
          <p:cNvSpPr txBox="1"/>
          <p:nvPr/>
        </p:nvSpPr>
        <p:spPr>
          <a:xfrm>
            <a:off x="4951926" y="4769708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love</a:t>
            </a:r>
            <a:endParaRPr kumimoji="1" lang="zh-TW" altLang="en-US" sz="1400" dirty="0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350706D6-17A1-8F84-2888-5A7582AB79D7}"/>
              </a:ext>
            </a:extLst>
          </p:cNvPr>
          <p:cNvSpPr txBox="1"/>
          <p:nvPr/>
        </p:nvSpPr>
        <p:spPr>
          <a:xfrm>
            <a:off x="5623204" y="4769709"/>
            <a:ext cx="73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deep</a:t>
            </a:r>
            <a:endParaRPr kumimoji="1" lang="zh-TW" altLang="en-US" sz="14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DB1AE786-D22F-2101-21DB-229967DB29A7}"/>
              </a:ext>
            </a:extLst>
          </p:cNvPr>
          <p:cNvSpPr txBox="1"/>
          <p:nvPr/>
        </p:nvSpPr>
        <p:spPr>
          <a:xfrm>
            <a:off x="6272969" y="4769709"/>
            <a:ext cx="881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learning</a:t>
            </a:r>
            <a:endParaRPr kumimoji="1" lang="zh-TW" altLang="en-US" sz="1400" dirty="0"/>
          </a:p>
        </p:txBody>
      </p:sp>
      <p:sp>
        <p:nvSpPr>
          <p:cNvPr id="64" name="圓角矩形 63">
            <a:extLst>
              <a:ext uri="{FF2B5EF4-FFF2-40B4-BE49-F238E27FC236}">
                <a16:creationId xmlns:a16="http://schemas.microsoft.com/office/drawing/2014/main" id="{57222733-D9EB-7984-460E-7ABCBB7385C6}"/>
              </a:ext>
            </a:extLst>
          </p:cNvPr>
          <p:cNvSpPr/>
          <p:nvPr/>
        </p:nvSpPr>
        <p:spPr>
          <a:xfrm>
            <a:off x="4371939" y="4089251"/>
            <a:ext cx="324276" cy="3242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5" name="圓角矩形 64">
            <a:extLst>
              <a:ext uri="{FF2B5EF4-FFF2-40B4-BE49-F238E27FC236}">
                <a16:creationId xmlns:a16="http://schemas.microsoft.com/office/drawing/2014/main" id="{DCD118DC-6BE9-8EEA-7BE1-01AA713649B0}"/>
              </a:ext>
            </a:extLst>
          </p:cNvPr>
          <p:cNvSpPr/>
          <p:nvPr/>
        </p:nvSpPr>
        <p:spPr>
          <a:xfrm>
            <a:off x="5095637" y="4092251"/>
            <a:ext cx="324276" cy="3242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6" name="圓角矩形 65">
            <a:extLst>
              <a:ext uri="{FF2B5EF4-FFF2-40B4-BE49-F238E27FC236}">
                <a16:creationId xmlns:a16="http://schemas.microsoft.com/office/drawing/2014/main" id="{42F0CA90-5C5C-23E1-2CF1-D204376A27A7}"/>
              </a:ext>
            </a:extLst>
          </p:cNvPr>
          <p:cNvSpPr/>
          <p:nvPr/>
        </p:nvSpPr>
        <p:spPr>
          <a:xfrm>
            <a:off x="5819335" y="4092847"/>
            <a:ext cx="324276" cy="3242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圓角矩形 66">
            <a:extLst>
              <a:ext uri="{FF2B5EF4-FFF2-40B4-BE49-F238E27FC236}">
                <a16:creationId xmlns:a16="http://schemas.microsoft.com/office/drawing/2014/main" id="{764EF694-3B95-C672-D21C-80EBFD7841D5}"/>
              </a:ext>
            </a:extLst>
          </p:cNvPr>
          <p:cNvSpPr/>
          <p:nvPr/>
        </p:nvSpPr>
        <p:spPr>
          <a:xfrm>
            <a:off x="6543033" y="4089251"/>
            <a:ext cx="324276" cy="324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70" name="Google Shape;193;p17">
            <a:extLst>
              <a:ext uri="{FF2B5EF4-FFF2-40B4-BE49-F238E27FC236}">
                <a16:creationId xmlns:a16="http://schemas.microsoft.com/office/drawing/2014/main" id="{5B495652-96CC-929A-39BF-7A1AAF8DE5F9}"/>
              </a:ext>
            </a:extLst>
          </p:cNvPr>
          <p:cNvCxnSpPr>
            <a:cxnSpLocks/>
          </p:cNvCxnSpPr>
          <p:nvPr/>
        </p:nvCxnSpPr>
        <p:spPr>
          <a:xfrm rot="10800000">
            <a:off x="5262072" y="45213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" name="Google Shape;194;p17">
            <a:extLst>
              <a:ext uri="{FF2B5EF4-FFF2-40B4-BE49-F238E27FC236}">
                <a16:creationId xmlns:a16="http://schemas.microsoft.com/office/drawing/2014/main" id="{D5AE85F3-A023-C627-9075-4AF080934D79}"/>
              </a:ext>
            </a:extLst>
          </p:cNvPr>
          <p:cNvCxnSpPr>
            <a:cxnSpLocks/>
          </p:cNvCxnSpPr>
          <p:nvPr/>
        </p:nvCxnSpPr>
        <p:spPr>
          <a:xfrm rot="10800000">
            <a:off x="5983622" y="45213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" name="Google Shape;195;p17">
            <a:extLst>
              <a:ext uri="{FF2B5EF4-FFF2-40B4-BE49-F238E27FC236}">
                <a16:creationId xmlns:a16="http://schemas.microsoft.com/office/drawing/2014/main" id="{7CC17379-F806-21C9-6178-06E32AB7CCB9}"/>
              </a:ext>
            </a:extLst>
          </p:cNvPr>
          <p:cNvCxnSpPr>
            <a:cxnSpLocks/>
          </p:cNvCxnSpPr>
          <p:nvPr/>
        </p:nvCxnSpPr>
        <p:spPr>
          <a:xfrm rot="10800000">
            <a:off x="6705172" y="45213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3" name="Google Shape;195;p17">
            <a:extLst>
              <a:ext uri="{FF2B5EF4-FFF2-40B4-BE49-F238E27FC236}">
                <a16:creationId xmlns:a16="http://schemas.microsoft.com/office/drawing/2014/main" id="{C8031A89-C128-95D0-0770-E7F9380655E0}"/>
              </a:ext>
            </a:extLst>
          </p:cNvPr>
          <p:cNvCxnSpPr>
            <a:cxnSpLocks/>
          </p:cNvCxnSpPr>
          <p:nvPr/>
        </p:nvCxnSpPr>
        <p:spPr>
          <a:xfrm rot="10800000">
            <a:off x="4540522" y="4521321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5" name="Google Shape;193;p17">
            <a:extLst>
              <a:ext uri="{FF2B5EF4-FFF2-40B4-BE49-F238E27FC236}">
                <a16:creationId xmlns:a16="http://schemas.microsoft.com/office/drawing/2014/main" id="{4B4F0FEB-E883-FD23-5465-FE979C5AC073}"/>
              </a:ext>
            </a:extLst>
          </p:cNvPr>
          <p:cNvCxnSpPr>
            <a:cxnSpLocks/>
          </p:cNvCxnSpPr>
          <p:nvPr/>
        </p:nvCxnSpPr>
        <p:spPr>
          <a:xfrm rot="16200000">
            <a:off x="4903565" y="416924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6" name="Google Shape;193;p17">
            <a:extLst>
              <a:ext uri="{FF2B5EF4-FFF2-40B4-BE49-F238E27FC236}">
                <a16:creationId xmlns:a16="http://schemas.microsoft.com/office/drawing/2014/main" id="{7BD1291D-6361-51E2-2205-10B8DC139E0C}"/>
              </a:ext>
            </a:extLst>
          </p:cNvPr>
          <p:cNvCxnSpPr>
            <a:cxnSpLocks/>
          </p:cNvCxnSpPr>
          <p:nvPr/>
        </p:nvCxnSpPr>
        <p:spPr>
          <a:xfrm rot="16200000">
            <a:off x="5619624" y="416924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7" name="Google Shape;193;p17">
            <a:extLst>
              <a:ext uri="{FF2B5EF4-FFF2-40B4-BE49-F238E27FC236}">
                <a16:creationId xmlns:a16="http://schemas.microsoft.com/office/drawing/2014/main" id="{7084FCB7-0B38-CEAF-2E24-64352DB0AA7A}"/>
              </a:ext>
            </a:extLst>
          </p:cNvPr>
          <p:cNvCxnSpPr>
            <a:cxnSpLocks/>
          </p:cNvCxnSpPr>
          <p:nvPr/>
        </p:nvCxnSpPr>
        <p:spPr>
          <a:xfrm rot="16200000">
            <a:off x="6340437" y="416924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25DCFA54-065A-9330-DF7E-C15CD8100274}"/>
              </a:ext>
            </a:extLst>
          </p:cNvPr>
          <p:cNvSpPr txBox="1"/>
          <p:nvPr/>
        </p:nvSpPr>
        <p:spPr>
          <a:xfrm>
            <a:off x="8357179" y="4769708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 err="1"/>
              <a:t>i</a:t>
            </a:r>
            <a:endParaRPr kumimoji="1" lang="zh-TW" altLang="en-US" sz="1400" dirty="0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BAA1C1EA-B16D-CDA1-4329-A79D6D83CD2A}"/>
              </a:ext>
            </a:extLst>
          </p:cNvPr>
          <p:cNvSpPr txBox="1"/>
          <p:nvPr/>
        </p:nvSpPr>
        <p:spPr>
          <a:xfrm>
            <a:off x="9083959" y="4769707"/>
            <a:ext cx="617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love</a:t>
            </a:r>
            <a:endParaRPr kumimoji="1" lang="zh-TW" altLang="en-US" sz="1400" dirty="0"/>
          </a:p>
        </p:txBody>
      </p: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066A6BB9-24C9-E51A-99EF-5E94A4D532FB}"/>
              </a:ext>
            </a:extLst>
          </p:cNvPr>
          <p:cNvSpPr txBox="1"/>
          <p:nvPr/>
        </p:nvSpPr>
        <p:spPr>
          <a:xfrm>
            <a:off x="9755237" y="4769708"/>
            <a:ext cx="7368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deep</a:t>
            </a:r>
            <a:endParaRPr kumimoji="1" lang="zh-TW" altLang="en-US" sz="1400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3CF9AA4D-F329-672F-66E5-8772CCFBA6CF}"/>
              </a:ext>
            </a:extLst>
          </p:cNvPr>
          <p:cNvSpPr txBox="1"/>
          <p:nvPr/>
        </p:nvSpPr>
        <p:spPr>
          <a:xfrm>
            <a:off x="10405002" y="4769708"/>
            <a:ext cx="8816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/>
              <a:t>learning</a:t>
            </a:r>
            <a:endParaRPr kumimoji="1" lang="zh-TW" altLang="en-US" sz="1400" dirty="0"/>
          </a:p>
        </p:txBody>
      </p:sp>
      <p:sp>
        <p:nvSpPr>
          <p:cNvPr id="97" name="圓角矩形 96">
            <a:extLst>
              <a:ext uri="{FF2B5EF4-FFF2-40B4-BE49-F238E27FC236}">
                <a16:creationId xmlns:a16="http://schemas.microsoft.com/office/drawing/2014/main" id="{F1E97076-7658-B55C-62FF-EF3573CCFD8A}"/>
              </a:ext>
            </a:extLst>
          </p:cNvPr>
          <p:cNvSpPr/>
          <p:nvPr/>
        </p:nvSpPr>
        <p:spPr>
          <a:xfrm>
            <a:off x="8503972" y="4089250"/>
            <a:ext cx="324276" cy="32427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8" name="圓角矩形 97">
            <a:extLst>
              <a:ext uri="{FF2B5EF4-FFF2-40B4-BE49-F238E27FC236}">
                <a16:creationId xmlns:a16="http://schemas.microsoft.com/office/drawing/2014/main" id="{A5D5AAFA-167E-7D28-CBD6-4D33575C199E}"/>
              </a:ext>
            </a:extLst>
          </p:cNvPr>
          <p:cNvSpPr/>
          <p:nvPr/>
        </p:nvSpPr>
        <p:spPr>
          <a:xfrm>
            <a:off x="9227670" y="4092250"/>
            <a:ext cx="324276" cy="3242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9" name="圓角矩形 98">
            <a:extLst>
              <a:ext uri="{FF2B5EF4-FFF2-40B4-BE49-F238E27FC236}">
                <a16:creationId xmlns:a16="http://schemas.microsoft.com/office/drawing/2014/main" id="{C74F5FDB-9EF8-19C4-3758-A0F0844832BD}"/>
              </a:ext>
            </a:extLst>
          </p:cNvPr>
          <p:cNvSpPr/>
          <p:nvPr/>
        </p:nvSpPr>
        <p:spPr>
          <a:xfrm>
            <a:off x="9951368" y="4092846"/>
            <a:ext cx="324276" cy="32427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0" name="圓角矩形 99">
            <a:extLst>
              <a:ext uri="{FF2B5EF4-FFF2-40B4-BE49-F238E27FC236}">
                <a16:creationId xmlns:a16="http://schemas.microsoft.com/office/drawing/2014/main" id="{1AE583C5-B4F9-3C53-D5C0-7E19525EA0DC}"/>
              </a:ext>
            </a:extLst>
          </p:cNvPr>
          <p:cNvSpPr/>
          <p:nvPr/>
        </p:nvSpPr>
        <p:spPr>
          <a:xfrm>
            <a:off x="10675066" y="4089250"/>
            <a:ext cx="324276" cy="324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101" name="Google Shape;193;p17">
            <a:extLst>
              <a:ext uri="{FF2B5EF4-FFF2-40B4-BE49-F238E27FC236}">
                <a16:creationId xmlns:a16="http://schemas.microsoft.com/office/drawing/2014/main" id="{7247A728-A4BF-8C3B-D6BD-7D3ADCA43A7F}"/>
              </a:ext>
            </a:extLst>
          </p:cNvPr>
          <p:cNvCxnSpPr>
            <a:cxnSpLocks/>
          </p:cNvCxnSpPr>
          <p:nvPr/>
        </p:nvCxnSpPr>
        <p:spPr>
          <a:xfrm rot="10800000">
            <a:off x="9394105" y="452132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2" name="Google Shape;194;p17">
            <a:extLst>
              <a:ext uri="{FF2B5EF4-FFF2-40B4-BE49-F238E27FC236}">
                <a16:creationId xmlns:a16="http://schemas.microsoft.com/office/drawing/2014/main" id="{7043418C-CD6E-9785-39B3-024E3D7F95A5}"/>
              </a:ext>
            </a:extLst>
          </p:cNvPr>
          <p:cNvCxnSpPr>
            <a:cxnSpLocks/>
          </p:cNvCxnSpPr>
          <p:nvPr/>
        </p:nvCxnSpPr>
        <p:spPr>
          <a:xfrm rot="10800000">
            <a:off x="10115655" y="452132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3" name="Google Shape;195;p17">
            <a:extLst>
              <a:ext uri="{FF2B5EF4-FFF2-40B4-BE49-F238E27FC236}">
                <a16:creationId xmlns:a16="http://schemas.microsoft.com/office/drawing/2014/main" id="{C44E3066-5A68-7A64-3D40-9C7428C9C3D1}"/>
              </a:ext>
            </a:extLst>
          </p:cNvPr>
          <p:cNvCxnSpPr>
            <a:cxnSpLocks/>
          </p:cNvCxnSpPr>
          <p:nvPr/>
        </p:nvCxnSpPr>
        <p:spPr>
          <a:xfrm rot="10800000">
            <a:off x="10837205" y="452132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95;p17">
            <a:extLst>
              <a:ext uri="{FF2B5EF4-FFF2-40B4-BE49-F238E27FC236}">
                <a16:creationId xmlns:a16="http://schemas.microsoft.com/office/drawing/2014/main" id="{9A0FFD74-D705-46EF-DF84-52CB48C7B516}"/>
              </a:ext>
            </a:extLst>
          </p:cNvPr>
          <p:cNvCxnSpPr>
            <a:cxnSpLocks/>
          </p:cNvCxnSpPr>
          <p:nvPr/>
        </p:nvCxnSpPr>
        <p:spPr>
          <a:xfrm rot="10800000">
            <a:off x="8672555" y="452132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93;p17">
            <a:extLst>
              <a:ext uri="{FF2B5EF4-FFF2-40B4-BE49-F238E27FC236}">
                <a16:creationId xmlns:a16="http://schemas.microsoft.com/office/drawing/2014/main" id="{FD0E2963-5602-8F08-39E6-55B96C6CCF62}"/>
              </a:ext>
            </a:extLst>
          </p:cNvPr>
          <p:cNvCxnSpPr>
            <a:cxnSpLocks/>
          </p:cNvCxnSpPr>
          <p:nvPr/>
        </p:nvCxnSpPr>
        <p:spPr>
          <a:xfrm rot="16200000">
            <a:off x="9035598" y="416924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93;p17">
            <a:extLst>
              <a:ext uri="{FF2B5EF4-FFF2-40B4-BE49-F238E27FC236}">
                <a16:creationId xmlns:a16="http://schemas.microsoft.com/office/drawing/2014/main" id="{4D8E11BB-9004-0A1E-66FF-75A286F739B3}"/>
              </a:ext>
            </a:extLst>
          </p:cNvPr>
          <p:cNvCxnSpPr>
            <a:cxnSpLocks/>
          </p:cNvCxnSpPr>
          <p:nvPr/>
        </p:nvCxnSpPr>
        <p:spPr>
          <a:xfrm rot="16200000">
            <a:off x="9751657" y="416924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93;p17">
            <a:extLst>
              <a:ext uri="{FF2B5EF4-FFF2-40B4-BE49-F238E27FC236}">
                <a16:creationId xmlns:a16="http://schemas.microsoft.com/office/drawing/2014/main" id="{99B72DB4-CEAC-0E13-6E27-91490FAD7578}"/>
              </a:ext>
            </a:extLst>
          </p:cNvPr>
          <p:cNvCxnSpPr>
            <a:cxnSpLocks/>
          </p:cNvCxnSpPr>
          <p:nvPr/>
        </p:nvCxnSpPr>
        <p:spPr>
          <a:xfrm rot="16200000">
            <a:off x="10472470" y="416924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曲線接點 108">
            <a:extLst>
              <a:ext uri="{FF2B5EF4-FFF2-40B4-BE49-F238E27FC236}">
                <a16:creationId xmlns:a16="http://schemas.microsoft.com/office/drawing/2014/main" id="{9B0DC847-52C3-76FB-2373-932B3C701608}"/>
              </a:ext>
            </a:extLst>
          </p:cNvPr>
          <p:cNvCxnSpPr>
            <a:stCxn id="97" idx="0"/>
            <a:endCxn id="98" idx="0"/>
          </p:cNvCxnSpPr>
          <p:nvPr/>
        </p:nvCxnSpPr>
        <p:spPr>
          <a:xfrm rot="16200000" flipH="1">
            <a:off x="9026459" y="3728901"/>
            <a:ext cx="3000" cy="723698"/>
          </a:xfrm>
          <a:prstGeom prst="curvedConnector3">
            <a:avLst>
              <a:gd name="adj1" fmla="val -762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曲線接點 109">
            <a:extLst>
              <a:ext uri="{FF2B5EF4-FFF2-40B4-BE49-F238E27FC236}">
                <a16:creationId xmlns:a16="http://schemas.microsoft.com/office/drawing/2014/main" id="{3ABF1D0F-B4D8-0BD3-1526-56AA941B8741}"/>
              </a:ext>
            </a:extLst>
          </p:cNvPr>
          <p:cNvCxnSpPr>
            <a:cxnSpLocks/>
            <a:stCxn id="98" idx="0"/>
            <a:endCxn id="99" idx="0"/>
          </p:cNvCxnSpPr>
          <p:nvPr/>
        </p:nvCxnSpPr>
        <p:spPr>
          <a:xfrm rot="16200000" flipH="1">
            <a:off x="9751359" y="3730699"/>
            <a:ext cx="596" cy="723698"/>
          </a:xfrm>
          <a:prstGeom prst="curvedConnector3">
            <a:avLst>
              <a:gd name="adj1" fmla="val -38355705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曲線接點 112">
            <a:extLst>
              <a:ext uri="{FF2B5EF4-FFF2-40B4-BE49-F238E27FC236}">
                <a16:creationId xmlns:a16="http://schemas.microsoft.com/office/drawing/2014/main" id="{071F9B04-E6F1-FF40-77A2-9B70F784B658}"/>
              </a:ext>
            </a:extLst>
          </p:cNvPr>
          <p:cNvCxnSpPr>
            <a:cxnSpLocks/>
            <a:stCxn id="99" idx="0"/>
            <a:endCxn id="100" idx="0"/>
          </p:cNvCxnSpPr>
          <p:nvPr/>
        </p:nvCxnSpPr>
        <p:spPr>
          <a:xfrm rot="5400000" flipH="1" flipV="1">
            <a:off x="10473557" y="3729199"/>
            <a:ext cx="3596" cy="723698"/>
          </a:xfrm>
          <a:prstGeom prst="curvedConnector3">
            <a:avLst>
              <a:gd name="adj1" fmla="val 645706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曲線接點 116">
            <a:extLst>
              <a:ext uri="{FF2B5EF4-FFF2-40B4-BE49-F238E27FC236}">
                <a16:creationId xmlns:a16="http://schemas.microsoft.com/office/drawing/2014/main" id="{50AAA37A-AAEB-B816-D4DF-F4EBC42DC848}"/>
              </a:ext>
            </a:extLst>
          </p:cNvPr>
          <p:cNvCxnSpPr>
            <a:cxnSpLocks/>
            <a:stCxn id="97" idx="0"/>
            <a:endCxn id="99" idx="0"/>
          </p:cNvCxnSpPr>
          <p:nvPr/>
        </p:nvCxnSpPr>
        <p:spPr>
          <a:xfrm rot="16200000" flipH="1">
            <a:off x="9388010" y="3367350"/>
            <a:ext cx="3596" cy="1447396"/>
          </a:xfrm>
          <a:prstGeom prst="curvedConnector3">
            <a:avLst>
              <a:gd name="adj1" fmla="val -635706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曲線接點 119">
            <a:extLst>
              <a:ext uri="{FF2B5EF4-FFF2-40B4-BE49-F238E27FC236}">
                <a16:creationId xmlns:a16="http://schemas.microsoft.com/office/drawing/2014/main" id="{9D51BEA6-5532-9FA5-BEB5-B22F97781C89}"/>
              </a:ext>
            </a:extLst>
          </p:cNvPr>
          <p:cNvCxnSpPr>
            <a:cxnSpLocks/>
            <a:stCxn id="97" idx="0"/>
            <a:endCxn id="100" idx="0"/>
          </p:cNvCxnSpPr>
          <p:nvPr/>
        </p:nvCxnSpPr>
        <p:spPr>
          <a:xfrm rot="5400000" flipH="1" flipV="1">
            <a:off x="9751657" y="3003703"/>
            <a:ext cx="12700" cy="2171094"/>
          </a:xfrm>
          <a:prstGeom prst="curvedConnector3">
            <a:avLst>
              <a:gd name="adj1" fmla="val 180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曲線接點 122">
            <a:extLst>
              <a:ext uri="{FF2B5EF4-FFF2-40B4-BE49-F238E27FC236}">
                <a16:creationId xmlns:a16="http://schemas.microsoft.com/office/drawing/2014/main" id="{99D2E61B-76E9-83D6-4E33-F1BBFA6095A3}"/>
              </a:ext>
            </a:extLst>
          </p:cNvPr>
          <p:cNvCxnSpPr>
            <a:cxnSpLocks/>
            <a:stCxn id="98" idx="0"/>
            <a:endCxn id="100" idx="0"/>
          </p:cNvCxnSpPr>
          <p:nvPr/>
        </p:nvCxnSpPr>
        <p:spPr>
          <a:xfrm rot="5400000" flipH="1" flipV="1">
            <a:off x="10112006" y="3367052"/>
            <a:ext cx="3000" cy="1447396"/>
          </a:xfrm>
          <a:prstGeom prst="curvedConnector3">
            <a:avLst>
              <a:gd name="adj1" fmla="val 772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文字方塊 127">
            <a:extLst>
              <a:ext uri="{FF2B5EF4-FFF2-40B4-BE49-F238E27FC236}">
                <a16:creationId xmlns:a16="http://schemas.microsoft.com/office/drawing/2014/main" id="{AD886D36-8D5C-CC16-CF33-9A3F0966E28D}"/>
              </a:ext>
            </a:extLst>
          </p:cNvPr>
          <p:cNvSpPr txBox="1"/>
          <p:nvPr/>
        </p:nvSpPr>
        <p:spPr>
          <a:xfrm>
            <a:off x="541757" y="2529359"/>
            <a:ext cx="28314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/>
              <a:t>CNN</a:t>
            </a:r>
          </a:p>
          <a:p>
            <a:pPr algn="ctr"/>
            <a:r>
              <a:rPr kumimoji="1" lang="en-US" altLang="zh-TW" sz="2800" b="1" dirty="0"/>
              <a:t>(</a:t>
            </a:r>
            <a:r>
              <a:rPr kumimoji="1" lang="zh-TW" altLang="en-US" sz="2800" b="1" dirty="0"/>
              <a:t>著重局部資訊</a:t>
            </a:r>
            <a:r>
              <a:rPr kumimoji="1" lang="en-US" altLang="zh-TW" sz="2800" b="1" dirty="0"/>
              <a:t>)</a:t>
            </a:r>
            <a:endParaRPr kumimoji="1" lang="zh-TW" altLang="en-US" sz="2800" b="1" dirty="0"/>
          </a:p>
        </p:txBody>
      </p: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A760FD09-FFA9-A4A1-6C7D-4C30DE6ADB6C}"/>
              </a:ext>
            </a:extLst>
          </p:cNvPr>
          <p:cNvSpPr txBox="1"/>
          <p:nvPr/>
        </p:nvSpPr>
        <p:spPr>
          <a:xfrm>
            <a:off x="4273083" y="2529359"/>
            <a:ext cx="27826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/>
              <a:t>RNN</a:t>
            </a:r>
          </a:p>
          <a:p>
            <a:pPr algn="ctr"/>
            <a:r>
              <a:rPr kumimoji="1" lang="en-US" altLang="zh-TW" sz="2800" b="1" dirty="0"/>
              <a:t>(</a:t>
            </a:r>
            <a:r>
              <a:rPr kumimoji="1" lang="zh-TW" altLang="en-US" sz="2800" b="1" dirty="0"/>
              <a:t>著重記憶力</a:t>
            </a:r>
            <a:r>
              <a:rPr kumimoji="1" lang="en-US" altLang="zh-TW" sz="2800" b="1" dirty="0"/>
              <a:t>)</a:t>
            </a:r>
            <a:endParaRPr kumimoji="1" lang="zh-TW" altLang="en-US" sz="2800" b="1" dirty="0"/>
          </a:p>
        </p:txBody>
      </p:sp>
      <p:sp>
        <p:nvSpPr>
          <p:cNvPr id="130" name="文字方塊 129">
            <a:extLst>
              <a:ext uri="{FF2B5EF4-FFF2-40B4-BE49-F238E27FC236}">
                <a16:creationId xmlns:a16="http://schemas.microsoft.com/office/drawing/2014/main" id="{21DD5EF3-243B-2AE6-190D-F1CD8A694FCA}"/>
              </a:ext>
            </a:extLst>
          </p:cNvPr>
          <p:cNvSpPr txBox="1"/>
          <p:nvPr/>
        </p:nvSpPr>
        <p:spPr>
          <a:xfrm>
            <a:off x="7708438" y="2529359"/>
            <a:ext cx="42507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800" b="1" dirty="0"/>
              <a:t>Transformer</a:t>
            </a:r>
          </a:p>
          <a:p>
            <a:pPr algn="ctr"/>
            <a:r>
              <a:rPr kumimoji="1" lang="en-US" altLang="zh-TW" sz="2800" b="1" dirty="0"/>
              <a:t>(</a:t>
            </a:r>
            <a:r>
              <a:rPr kumimoji="1" lang="zh-TW" altLang="en-US" sz="2800" b="1" dirty="0"/>
              <a:t>著重全局資訊與記憶力</a:t>
            </a:r>
            <a:r>
              <a:rPr kumimoji="1" lang="en-US" altLang="zh-TW" sz="2800" b="1" dirty="0"/>
              <a:t>)</a:t>
            </a:r>
            <a:endParaRPr kumimoji="1"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888991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844F5-9BB5-8741-7E11-3D7900B40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altLang="zh-TW" dirty="0">
                <a:ea typeface="新細明體"/>
                <a:cs typeface="Calibri" panose="020F0502020204030204" pitchFamily="34" charset="0"/>
              </a:rPr>
              <a:t>Recurrent Neural Networks (RNN)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659731F-DF8E-F243-F6F3-E09260819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12</a:t>
            </a:fld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F5B106-0BAF-60DD-4273-71B0D8629245}"/>
              </a:ext>
            </a:extLst>
          </p:cNvPr>
          <p:cNvSpPr>
            <a:spLocks noGrp="1"/>
          </p:cNvSpPr>
          <p:nvPr/>
        </p:nvSpPr>
        <p:spPr>
          <a:xfrm>
            <a:off x="1066800" y="1615276"/>
            <a:ext cx="10058400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20F0502020204030204" pitchFamily="34" charset="0"/>
              <a:buChar char="Ø"/>
            </a:pP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  <a:ea typeface="+mn-lt"/>
                <a:cs typeface="+mn-lt"/>
              </a:rPr>
              <a:t>Recurrent Neural Networks (RNNs) are a type of artificial neural network designed to handle sequential data by </a:t>
            </a:r>
            <a:r>
              <a:rPr lang="en-US" sz="2400" dirty="0">
                <a:solidFill>
                  <a:schemeClr val="accent1"/>
                </a:solidFill>
                <a:latin typeface="Calibri" panose="020F0502020204030204" pitchFamily="34" charset="0"/>
                <a:ea typeface="+mn-lt"/>
                <a:cs typeface="+mn-lt"/>
              </a:rPr>
              <a:t>capturing temporal dependencies</a:t>
            </a:r>
            <a:r>
              <a:rPr lang="en-US" sz="2400" dirty="0">
                <a:solidFill>
                  <a:srgbClr val="404040"/>
                </a:solidFill>
                <a:latin typeface="Calibri" panose="020F0502020204030204" pitchFamily="34" charset="0"/>
                <a:ea typeface="+mn-lt"/>
                <a:cs typeface="+mn-lt"/>
              </a:rPr>
              <a:t>.</a:t>
            </a:r>
          </a:p>
          <a:p>
            <a:pPr marL="635000" lvl="1" indent="-342900">
              <a:buFont typeface="Courier New" panose="020F0502020204030204" pitchFamily="34" charset="0"/>
              <a:buChar char="o"/>
            </a:pP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lt"/>
                <a:cs typeface="+mn-lt"/>
              </a:rPr>
              <a:t>RNN </a:t>
            </a:r>
            <a:r>
              <a:rPr lang="zh-TW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ea typeface="+mn-lt"/>
                <a:cs typeface="+mn-lt"/>
              </a:rPr>
              <a:t>的“遞迴”是指它在每一個時間步中重複使用相同的參數（同一組權重），並把先前的隱藏狀態傳到下一個時間步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ea typeface="+mn-lt"/>
              <a:cs typeface="+mn-lt"/>
            </a:endParaRPr>
          </a:p>
        </p:txBody>
      </p:sp>
      <p:sp>
        <p:nvSpPr>
          <p:cNvPr id="8" name="箭號: 向右 7">
            <a:extLst>
              <a:ext uri="{FF2B5EF4-FFF2-40B4-BE49-F238E27FC236}">
                <a16:creationId xmlns:a16="http://schemas.microsoft.com/office/drawing/2014/main" id="{C4F34826-E22D-51B8-3036-543B02C0B18B}"/>
              </a:ext>
            </a:extLst>
          </p:cNvPr>
          <p:cNvSpPr/>
          <p:nvPr/>
        </p:nvSpPr>
        <p:spPr>
          <a:xfrm>
            <a:off x="4040418" y="4531432"/>
            <a:ext cx="326571" cy="32657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TW" altLang="en-US"/>
          </a:p>
        </p:txBody>
      </p:sp>
      <p:pic>
        <p:nvPicPr>
          <p:cNvPr id="6" name="圖片 5" descr="一張含有 圖表, 螢幕擷取畫面, 行, 設計 的圖片&#10;&#10;自動產生的描述">
            <a:extLst>
              <a:ext uri="{FF2B5EF4-FFF2-40B4-BE49-F238E27FC236}">
                <a16:creationId xmlns:a16="http://schemas.microsoft.com/office/drawing/2014/main" id="{64D6D508-1E28-1B2F-1579-DEBDD383C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3" b="4767"/>
          <a:stretch/>
        </p:blipFill>
        <p:spPr>
          <a:xfrm>
            <a:off x="1528455" y="3181250"/>
            <a:ext cx="1966371" cy="3009684"/>
          </a:xfrm>
          <a:prstGeom prst="rect">
            <a:avLst/>
          </a:prstGeom>
        </p:spPr>
      </p:pic>
      <p:pic>
        <p:nvPicPr>
          <p:cNvPr id="10" name="圖片 9" descr="一張含有 文字, 螢幕擷取畫面, 字型, 圖表 的圖片&#10;&#10;自動產生的描述">
            <a:extLst>
              <a:ext uri="{FF2B5EF4-FFF2-40B4-BE49-F238E27FC236}">
                <a16:creationId xmlns:a16="http://schemas.microsoft.com/office/drawing/2014/main" id="{DA0F7D75-46D7-D4A7-34E0-3F7381D1D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8949" y="3073112"/>
            <a:ext cx="6636151" cy="3382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523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7C849-99A3-298B-56BE-116F7AC9A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C1C72E-08E9-5217-5A48-C6EC9969A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>
                <a:ea typeface="新細明體"/>
                <a:cs typeface="Calibri" panose="020F0502020204030204" pitchFamily="34" charset="0"/>
              </a:rPr>
              <a:t>RNN </a:t>
            </a:r>
            <a:r>
              <a:rPr lang="zh-TW" altLang="en-US" dirty="0">
                <a:latin typeface="+mj-ea"/>
                <a:cs typeface="Calibri" panose="020F0502020204030204" pitchFamily="34" charset="0"/>
              </a:rPr>
              <a:t>的記憶力意義</a:t>
            </a:r>
            <a:endParaRPr lang="zh-TW" altLang="en-US" dirty="0">
              <a:latin typeface="+mj-ea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A0D66F8-5DAE-FCEE-39E0-0C1722D258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13</a:t>
            </a:fld>
            <a:endParaRPr lang="zh-TW" altLang="en-US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7307D465-17E9-F1ED-BC61-CAB9793DF4CB}"/>
              </a:ext>
            </a:extLst>
          </p:cNvPr>
          <p:cNvGrpSpPr/>
          <p:nvPr/>
        </p:nvGrpSpPr>
        <p:grpSpPr>
          <a:xfrm>
            <a:off x="547970" y="4012670"/>
            <a:ext cx="11023544" cy="1782262"/>
            <a:chOff x="547970" y="4012670"/>
            <a:chExt cx="11023544" cy="178226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E8AD376-A5C1-BCEE-A20E-1E48C4A91012}"/>
                </a:ext>
              </a:extLst>
            </p:cNvPr>
            <p:cNvSpPr/>
            <p:nvPr/>
          </p:nvSpPr>
          <p:spPr>
            <a:xfrm>
              <a:off x="2392525" y="5306660"/>
              <a:ext cx="683581" cy="488272"/>
            </a:xfrm>
            <a:prstGeom prst="rect">
              <a:avLst/>
            </a:prstGeom>
            <a:solidFill>
              <a:srgbClr val="F9EDC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</a:rPr>
                <a:t>庭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F3EBA4E-3A00-2125-D9AF-F8605FEAFFE6}"/>
                </a:ext>
              </a:extLst>
            </p:cNvPr>
            <p:cNvSpPr/>
            <p:nvPr/>
          </p:nvSpPr>
          <p:spPr>
            <a:xfrm>
              <a:off x="4033257" y="5306660"/>
              <a:ext cx="683581" cy="488272"/>
            </a:xfrm>
            <a:prstGeom prst="rect">
              <a:avLst/>
            </a:prstGeom>
            <a:solidFill>
              <a:srgbClr val="F9EDC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</a:rPr>
                <a:t>院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9D0CDE6-9FB0-4205-398E-636C340A773C}"/>
                </a:ext>
              </a:extLst>
            </p:cNvPr>
            <p:cNvSpPr/>
            <p:nvPr/>
          </p:nvSpPr>
          <p:spPr>
            <a:xfrm>
              <a:off x="2188705" y="4108945"/>
              <a:ext cx="1091215" cy="638420"/>
            </a:xfrm>
            <a:prstGeom prst="rect">
              <a:avLst/>
            </a:prstGeom>
            <a:solidFill>
              <a:srgbClr val="FCE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h</a:t>
              </a:r>
              <a:r>
                <a:rPr kumimoji="1" lang="en-US" altLang="zh-TW" sz="2400" baseline="-25000" dirty="0">
                  <a:solidFill>
                    <a:schemeClr val="tx1"/>
                  </a:solidFill>
                </a:rPr>
                <a:t>1</a:t>
              </a:r>
              <a:endParaRPr kumimoji="1"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D46F4B8-76DD-B4A5-5BAC-8C9FCB3608E9}"/>
                </a:ext>
              </a:extLst>
            </p:cNvPr>
            <p:cNvSpPr/>
            <p:nvPr/>
          </p:nvSpPr>
          <p:spPr>
            <a:xfrm>
              <a:off x="3829441" y="4108945"/>
              <a:ext cx="1091215" cy="638420"/>
            </a:xfrm>
            <a:prstGeom prst="rect">
              <a:avLst/>
            </a:prstGeom>
            <a:solidFill>
              <a:srgbClr val="FCE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h</a:t>
              </a:r>
              <a:r>
                <a:rPr kumimoji="1" lang="en-US" altLang="zh-TW" sz="2400" baseline="-25000" dirty="0">
                  <a:solidFill>
                    <a:schemeClr val="tx1"/>
                  </a:solidFill>
                </a:rPr>
                <a:t>2</a:t>
              </a:r>
              <a:endParaRPr kumimoji="1"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2FF996-4635-36A8-C173-A858231CA9F9}"/>
                </a:ext>
              </a:extLst>
            </p:cNvPr>
            <p:cNvSpPr/>
            <p:nvPr/>
          </p:nvSpPr>
          <p:spPr>
            <a:xfrm>
              <a:off x="5673993" y="5306660"/>
              <a:ext cx="683581" cy="488272"/>
            </a:xfrm>
            <a:prstGeom prst="rect">
              <a:avLst/>
            </a:prstGeom>
            <a:solidFill>
              <a:srgbClr val="F9EDC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</a:rPr>
                <a:t>深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F0364B9-3372-2696-B9BF-7FE6B48F8ABE}"/>
                </a:ext>
              </a:extLst>
            </p:cNvPr>
            <p:cNvSpPr/>
            <p:nvPr/>
          </p:nvSpPr>
          <p:spPr>
            <a:xfrm>
              <a:off x="5470177" y="4108945"/>
              <a:ext cx="1091215" cy="638420"/>
            </a:xfrm>
            <a:prstGeom prst="rect">
              <a:avLst/>
            </a:prstGeom>
            <a:solidFill>
              <a:srgbClr val="FCE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h</a:t>
              </a:r>
              <a:r>
                <a:rPr kumimoji="1" lang="en-US" altLang="zh-TW" sz="2400" baseline="-25000" dirty="0">
                  <a:solidFill>
                    <a:schemeClr val="tx1"/>
                  </a:solidFill>
                </a:rPr>
                <a:t>3</a:t>
              </a:r>
              <a:endParaRPr kumimoji="1"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7E1F00-22F0-2B19-3BB5-583849515D8D}"/>
                </a:ext>
              </a:extLst>
            </p:cNvPr>
            <p:cNvSpPr/>
            <p:nvPr/>
          </p:nvSpPr>
          <p:spPr>
            <a:xfrm>
              <a:off x="9047292" y="5306660"/>
              <a:ext cx="683581" cy="488272"/>
            </a:xfrm>
            <a:prstGeom prst="rect">
              <a:avLst/>
            </a:prstGeom>
            <a:solidFill>
              <a:srgbClr val="F9EDC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</a:rPr>
                <a:t>幾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A299266-13B9-3FC0-4780-6364DC60E4D0}"/>
                </a:ext>
              </a:extLst>
            </p:cNvPr>
            <p:cNvSpPr/>
            <p:nvPr/>
          </p:nvSpPr>
          <p:spPr>
            <a:xfrm>
              <a:off x="8843476" y="4108945"/>
              <a:ext cx="1091215" cy="638420"/>
            </a:xfrm>
            <a:prstGeom prst="rect">
              <a:avLst/>
            </a:prstGeom>
            <a:solidFill>
              <a:srgbClr val="FCE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h</a:t>
              </a:r>
              <a:r>
                <a:rPr kumimoji="1" lang="en-US" altLang="zh-TW" sz="2400" baseline="-25000" dirty="0">
                  <a:solidFill>
                    <a:schemeClr val="tx1"/>
                  </a:solidFill>
                </a:rPr>
                <a:t>6</a:t>
              </a:r>
              <a:endParaRPr kumimoji="1" lang="zh-TW" altLang="en-US" sz="2400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939ED7D-EB84-B212-99D9-551BE533707B}"/>
                </a:ext>
              </a:extLst>
            </p:cNvPr>
            <p:cNvSpPr/>
            <p:nvPr/>
          </p:nvSpPr>
          <p:spPr>
            <a:xfrm>
              <a:off x="10684115" y="5306660"/>
              <a:ext cx="683581" cy="488272"/>
            </a:xfrm>
            <a:prstGeom prst="rect">
              <a:avLst/>
            </a:prstGeom>
            <a:solidFill>
              <a:srgbClr val="F9EDC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TW" altLang="en-US" dirty="0">
                  <a:solidFill>
                    <a:schemeClr val="tx1"/>
                  </a:solidFill>
                </a:rPr>
                <a:t>許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B0583E1-A83D-31F2-B786-D989656FF794}"/>
                </a:ext>
              </a:extLst>
            </p:cNvPr>
            <p:cNvSpPr/>
            <p:nvPr/>
          </p:nvSpPr>
          <p:spPr>
            <a:xfrm>
              <a:off x="10480299" y="4108945"/>
              <a:ext cx="1091215" cy="638420"/>
            </a:xfrm>
            <a:prstGeom prst="rect">
              <a:avLst/>
            </a:prstGeom>
            <a:solidFill>
              <a:srgbClr val="FCE7D7"/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h</a:t>
              </a:r>
              <a:r>
                <a:rPr kumimoji="1" lang="en-US" altLang="zh-TW" sz="2400" baseline="-25000" dirty="0">
                  <a:solidFill>
                    <a:schemeClr val="tx1"/>
                  </a:solidFill>
                </a:rPr>
                <a:t>7</a:t>
              </a:r>
              <a:endParaRPr kumimoji="1" lang="zh-TW" altLang="en-US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直線箭頭接點 18">
              <a:extLst>
                <a:ext uri="{FF2B5EF4-FFF2-40B4-BE49-F238E27FC236}">
                  <a16:creationId xmlns:a16="http://schemas.microsoft.com/office/drawing/2014/main" id="{707408FA-1271-969E-0707-1DF05634E9F4}"/>
                </a:ext>
              </a:extLst>
            </p:cNvPr>
            <p:cNvCxnSpPr>
              <a:stCxn id="9" idx="3"/>
              <a:endCxn id="11" idx="1"/>
            </p:cNvCxnSpPr>
            <p:nvPr/>
          </p:nvCxnSpPr>
          <p:spPr>
            <a:xfrm>
              <a:off x="3279920" y="4428155"/>
              <a:ext cx="5495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箭頭接點 19">
              <a:extLst>
                <a:ext uri="{FF2B5EF4-FFF2-40B4-BE49-F238E27FC236}">
                  <a16:creationId xmlns:a16="http://schemas.microsoft.com/office/drawing/2014/main" id="{52D2F549-477F-F97E-B3F4-000FA572D702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4920656" y="4428155"/>
              <a:ext cx="5495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25079409-120F-E7F7-131B-F009222EB0B4}"/>
                </a:ext>
              </a:extLst>
            </p:cNvPr>
            <p:cNvCxnSpPr>
              <a:cxnSpLocks/>
              <a:stCxn id="15" idx="3"/>
              <a:endCxn id="17" idx="1"/>
            </p:cNvCxnSpPr>
            <p:nvPr/>
          </p:nvCxnSpPr>
          <p:spPr>
            <a:xfrm>
              <a:off x="9934691" y="4428155"/>
              <a:ext cx="5456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箭頭接點 27">
              <a:extLst>
                <a:ext uri="{FF2B5EF4-FFF2-40B4-BE49-F238E27FC236}">
                  <a16:creationId xmlns:a16="http://schemas.microsoft.com/office/drawing/2014/main" id="{35C780D0-7996-5F86-8069-EA01AF90FB20}"/>
                </a:ext>
              </a:extLst>
            </p:cNvPr>
            <p:cNvCxnSpPr>
              <a:cxnSpLocks/>
            </p:cNvCxnSpPr>
            <p:nvPr/>
          </p:nvCxnSpPr>
          <p:spPr>
            <a:xfrm>
              <a:off x="6561392" y="4428155"/>
              <a:ext cx="5495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箭頭接點 28">
              <a:extLst>
                <a:ext uri="{FF2B5EF4-FFF2-40B4-BE49-F238E27FC236}">
                  <a16:creationId xmlns:a16="http://schemas.microsoft.com/office/drawing/2014/main" id="{05DE6BAC-D3EF-5A24-7B88-655B2F585ABC}"/>
                </a:ext>
              </a:extLst>
            </p:cNvPr>
            <p:cNvCxnSpPr>
              <a:cxnSpLocks/>
            </p:cNvCxnSpPr>
            <p:nvPr/>
          </p:nvCxnSpPr>
          <p:spPr>
            <a:xfrm>
              <a:off x="8293955" y="4421143"/>
              <a:ext cx="54952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id="{2F8951A5-49BA-68FF-521E-025C42F06150}"/>
                </a:ext>
              </a:extLst>
            </p:cNvPr>
            <p:cNvSpPr txBox="1"/>
            <p:nvPr/>
          </p:nvSpPr>
          <p:spPr>
            <a:xfrm>
              <a:off x="7500792" y="4012670"/>
              <a:ext cx="6835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/>
                <a:t>...</a:t>
              </a:r>
              <a:endParaRPr kumimoji="1" lang="zh-TW" altLang="en-US" sz="3200" dirty="0"/>
            </a:p>
          </p:txBody>
        </p:sp>
        <p:cxnSp>
          <p:nvCxnSpPr>
            <p:cNvPr id="31" name="直線箭頭接點 30">
              <a:extLst>
                <a:ext uri="{FF2B5EF4-FFF2-40B4-BE49-F238E27FC236}">
                  <a16:creationId xmlns:a16="http://schemas.microsoft.com/office/drawing/2014/main" id="{A969CE53-E3D8-B939-64D9-72A82539CDFB}"/>
                </a:ext>
              </a:extLst>
            </p:cNvPr>
            <p:cNvCxnSpPr>
              <a:cxnSpLocks/>
              <a:stCxn id="5" idx="0"/>
              <a:endCxn id="9" idx="2"/>
            </p:cNvCxnSpPr>
            <p:nvPr/>
          </p:nvCxnSpPr>
          <p:spPr>
            <a:xfrm flipH="1" flipV="1">
              <a:off x="2734313" y="4747365"/>
              <a:ext cx="3" cy="5592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字方塊 35">
              <a:extLst>
                <a:ext uri="{FF2B5EF4-FFF2-40B4-BE49-F238E27FC236}">
                  <a16:creationId xmlns:a16="http://schemas.microsoft.com/office/drawing/2014/main" id="{689C7E87-90B6-9E46-F431-A995A78D4751}"/>
                </a:ext>
              </a:extLst>
            </p:cNvPr>
            <p:cNvSpPr txBox="1"/>
            <p:nvPr/>
          </p:nvSpPr>
          <p:spPr>
            <a:xfrm>
              <a:off x="7500792" y="5141128"/>
              <a:ext cx="6835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3200" dirty="0"/>
                <a:t>...</a:t>
              </a:r>
              <a:endParaRPr kumimoji="1" lang="zh-TW" altLang="en-US" sz="3200" dirty="0"/>
            </a:p>
          </p:txBody>
        </p:sp>
        <p:cxnSp>
          <p:nvCxnSpPr>
            <p:cNvPr id="37" name="直線箭頭接點 36">
              <a:extLst>
                <a:ext uri="{FF2B5EF4-FFF2-40B4-BE49-F238E27FC236}">
                  <a16:creationId xmlns:a16="http://schemas.microsoft.com/office/drawing/2014/main" id="{4096EDDB-A80B-2CE9-109B-79E72E6289AB}"/>
                </a:ext>
              </a:extLst>
            </p:cNvPr>
            <p:cNvCxnSpPr>
              <a:cxnSpLocks/>
              <a:stCxn id="7" idx="0"/>
              <a:endCxn id="11" idx="2"/>
            </p:cNvCxnSpPr>
            <p:nvPr/>
          </p:nvCxnSpPr>
          <p:spPr>
            <a:xfrm flipV="1">
              <a:off x="4375048" y="4747365"/>
              <a:ext cx="1" cy="5592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箭頭接點 39">
              <a:extLst>
                <a:ext uri="{FF2B5EF4-FFF2-40B4-BE49-F238E27FC236}">
                  <a16:creationId xmlns:a16="http://schemas.microsoft.com/office/drawing/2014/main" id="{0F7B40D0-4B10-0688-0473-A5E3FA79DD54}"/>
                </a:ext>
              </a:extLst>
            </p:cNvPr>
            <p:cNvCxnSpPr>
              <a:cxnSpLocks/>
              <a:stCxn id="12" idx="0"/>
              <a:endCxn id="13" idx="2"/>
            </p:cNvCxnSpPr>
            <p:nvPr/>
          </p:nvCxnSpPr>
          <p:spPr>
            <a:xfrm flipV="1">
              <a:off x="6015784" y="4747365"/>
              <a:ext cx="1" cy="5592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箭頭接點 42">
              <a:extLst>
                <a:ext uri="{FF2B5EF4-FFF2-40B4-BE49-F238E27FC236}">
                  <a16:creationId xmlns:a16="http://schemas.microsoft.com/office/drawing/2014/main" id="{FCC67591-7155-7503-9B19-204703774C54}"/>
                </a:ext>
              </a:extLst>
            </p:cNvPr>
            <p:cNvCxnSpPr>
              <a:cxnSpLocks/>
              <a:stCxn id="14" idx="0"/>
              <a:endCxn id="15" idx="2"/>
            </p:cNvCxnSpPr>
            <p:nvPr/>
          </p:nvCxnSpPr>
          <p:spPr>
            <a:xfrm flipV="1">
              <a:off x="9389083" y="4747365"/>
              <a:ext cx="1" cy="5592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箭頭接點 45">
              <a:extLst>
                <a:ext uri="{FF2B5EF4-FFF2-40B4-BE49-F238E27FC236}">
                  <a16:creationId xmlns:a16="http://schemas.microsoft.com/office/drawing/2014/main" id="{D0688ECF-FE41-D1A7-AFCE-73157BA34EA3}"/>
                </a:ext>
              </a:extLst>
            </p:cNvPr>
            <p:cNvCxnSpPr>
              <a:cxnSpLocks/>
              <a:stCxn id="16" idx="0"/>
              <a:endCxn id="17" idx="2"/>
            </p:cNvCxnSpPr>
            <p:nvPr/>
          </p:nvCxnSpPr>
          <p:spPr>
            <a:xfrm flipV="1">
              <a:off x="11025906" y="4747365"/>
              <a:ext cx="1" cy="5592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9A4EAF7-C8F8-F0D7-DD7B-205830FD698E}"/>
                </a:ext>
              </a:extLst>
            </p:cNvPr>
            <p:cNvSpPr/>
            <p:nvPr/>
          </p:nvSpPr>
          <p:spPr>
            <a:xfrm>
              <a:off x="547970" y="4108945"/>
              <a:ext cx="1091215" cy="638420"/>
            </a:xfrm>
            <a:prstGeom prst="rect">
              <a:avLst/>
            </a:prstGeom>
            <a:solidFill>
              <a:srgbClr val="FCE7D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h</a:t>
              </a:r>
              <a:r>
                <a:rPr kumimoji="1" lang="en-US" altLang="zh-TW" sz="2400" baseline="-25000" dirty="0">
                  <a:solidFill>
                    <a:schemeClr val="tx1"/>
                  </a:solidFill>
                </a:rPr>
                <a:t>0</a:t>
              </a:r>
              <a:endParaRPr kumimoji="1" lang="zh-TW" altLang="en-US" sz="2400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50" name="直線箭頭接點 49">
              <a:extLst>
                <a:ext uri="{FF2B5EF4-FFF2-40B4-BE49-F238E27FC236}">
                  <a16:creationId xmlns:a16="http://schemas.microsoft.com/office/drawing/2014/main" id="{E4E944BF-886A-D3C5-57CB-3E981E9EAC43}"/>
                </a:ext>
              </a:extLst>
            </p:cNvPr>
            <p:cNvCxnSpPr>
              <a:cxnSpLocks/>
              <a:stCxn id="49" idx="3"/>
              <a:endCxn id="9" idx="1"/>
            </p:cNvCxnSpPr>
            <p:nvPr/>
          </p:nvCxnSpPr>
          <p:spPr>
            <a:xfrm>
              <a:off x="1639185" y="4428155"/>
              <a:ext cx="54952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橢圓圖說文字 52">
            <a:extLst>
              <a:ext uri="{FF2B5EF4-FFF2-40B4-BE49-F238E27FC236}">
                <a16:creationId xmlns:a16="http://schemas.microsoft.com/office/drawing/2014/main" id="{BDBD93E0-28A2-1AB2-38AF-AFFC35864028}"/>
              </a:ext>
            </a:extLst>
          </p:cNvPr>
          <p:cNvSpPr/>
          <p:nvPr/>
        </p:nvSpPr>
        <p:spPr>
          <a:xfrm>
            <a:off x="8341650" y="2556776"/>
            <a:ext cx="3229864" cy="1096429"/>
          </a:xfrm>
          <a:prstGeom prst="wedgeEllipseCallout">
            <a:avLst>
              <a:gd name="adj1" fmla="val 28517"/>
              <a:gd name="adj2" fmla="val 79770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已經包含了「庭院深深深幾許」的資訊</a:t>
            </a:r>
          </a:p>
        </p:txBody>
      </p:sp>
      <p:sp>
        <p:nvSpPr>
          <p:cNvPr id="55" name="橢圓圖說文字 54">
            <a:extLst>
              <a:ext uri="{FF2B5EF4-FFF2-40B4-BE49-F238E27FC236}">
                <a16:creationId xmlns:a16="http://schemas.microsoft.com/office/drawing/2014/main" id="{F329370E-F317-6D2F-F92C-17AF8813E0F8}"/>
              </a:ext>
            </a:extLst>
          </p:cNvPr>
          <p:cNvSpPr/>
          <p:nvPr/>
        </p:nvSpPr>
        <p:spPr>
          <a:xfrm>
            <a:off x="979121" y="2556776"/>
            <a:ext cx="2419168" cy="1096429"/>
          </a:xfrm>
          <a:prstGeom prst="wedgeEllipseCallout">
            <a:avLst>
              <a:gd name="adj1" fmla="val 23746"/>
              <a:gd name="adj2" fmla="val 8138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得知第一個字為「庭」</a:t>
            </a:r>
          </a:p>
        </p:txBody>
      </p:sp>
      <p:sp>
        <p:nvSpPr>
          <p:cNvPr id="57" name="橢圓圖說文字 56">
            <a:extLst>
              <a:ext uri="{FF2B5EF4-FFF2-40B4-BE49-F238E27FC236}">
                <a16:creationId xmlns:a16="http://schemas.microsoft.com/office/drawing/2014/main" id="{D0EF801E-7A48-BF0D-EC47-D60F0F11D8D6}"/>
              </a:ext>
            </a:extLst>
          </p:cNvPr>
          <p:cNvSpPr/>
          <p:nvPr/>
        </p:nvSpPr>
        <p:spPr>
          <a:xfrm>
            <a:off x="3606288" y="2556776"/>
            <a:ext cx="3229864" cy="1096429"/>
          </a:xfrm>
          <a:prstGeom prst="wedgeEllipseCallout">
            <a:avLst>
              <a:gd name="adj1" fmla="val 24394"/>
              <a:gd name="adj2" fmla="val 8138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已經包含了「庭院深」的資訊</a:t>
            </a:r>
          </a:p>
        </p:txBody>
      </p:sp>
    </p:spTree>
    <p:extLst>
      <p:ext uri="{BB962C8B-B14F-4D97-AF65-F5344CB8AC3E}">
        <p14:creationId xmlns:p14="http://schemas.microsoft.com/office/powerpoint/2010/main" val="1964500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5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74830-02B0-D441-DF01-36FE73EAD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D67116-FFDF-4C13-EA8B-FE794662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altLang="zh-TW" dirty="0"/>
              <a:t>RNN </a:t>
            </a:r>
            <a:r>
              <a:rPr lang="zh-TW" altLang="en-US" dirty="0"/>
              <a:t>以文字接龍進行訓練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4FEABBC-D622-4768-8577-87E43BDF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14</a:t>
            </a:fld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396AE06-EA04-261A-87C2-76C24C5AAB93}"/>
              </a:ext>
            </a:extLst>
          </p:cNvPr>
          <p:cNvSpPr/>
          <p:nvPr/>
        </p:nvSpPr>
        <p:spPr>
          <a:xfrm>
            <a:off x="2392525" y="5306660"/>
            <a:ext cx="683581" cy="488272"/>
          </a:xfrm>
          <a:prstGeom prst="rect">
            <a:avLst/>
          </a:prstGeom>
          <a:solidFill>
            <a:srgbClr val="F9ED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8278C6B-7AAF-76BF-B026-4CDFF669BA8C}"/>
              </a:ext>
            </a:extLst>
          </p:cNvPr>
          <p:cNvSpPr/>
          <p:nvPr/>
        </p:nvSpPr>
        <p:spPr>
          <a:xfrm>
            <a:off x="4033257" y="5306660"/>
            <a:ext cx="683581" cy="488272"/>
          </a:xfrm>
          <a:prstGeom prst="rect">
            <a:avLst/>
          </a:prstGeom>
          <a:solidFill>
            <a:srgbClr val="F9ED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院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478747-7875-FC06-7D25-699C1A658968}"/>
              </a:ext>
            </a:extLst>
          </p:cNvPr>
          <p:cNvSpPr/>
          <p:nvPr/>
        </p:nvSpPr>
        <p:spPr>
          <a:xfrm>
            <a:off x="2188705" y="4108945"/>
            <a:ext cx="1091215" cy="638420"/>
          </a:xfrm>
          <a:prstGeom prst="rect">
            <a:avLst/>
          </a:prstGeom>
          <a:solidFill>
            <a:srgbClr val="FCE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h</a:t>
            </a:r>
            <a:r>
              <a:rPr kumimoji="1" lang="en-US" altLang="zh-TW" sz="2400" baseline="-25000" dirty="0">
                <a:solidFill>
                  <a:schemeClr val="tx1"/>
                </a:solidFill>
              </a:rPr>
              <a:t>1</a:t>
            </a:r>
            <a:endParaRPr kumimoji="1"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CA1BEC5-06C9-EB91-1858-29E1515F5D3A}"/>
              </a:ext>
            </a:extLst>
          </p:cNvPr>
          <p:cNvSpPr/>
          <p:nvPr/>
        </p:nvSpPr>
        <p:spPr>
          <a:xfrm>
            <a:off x="3829441" y="4108945"/>
            <a:ext cx="1091215" cy="638420"/>
          </a:xfrm>
          <a:prstGeom prst="rect">
            <a:avLst/>
          </a:prstGeom>
          <a:solidFill>
            <a:srgbClr val="FCE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h</a:t>
            </a:r>
            <a:r>
              <a:rPr kumimoji="1" lang="en-US" altLang="zh-TW" sz="2400" baseline="-25000" dirty="0">
                <a:solidFill>
                  <a:schemeClr val="tx1"/>
                </a:solidFill>
              </a:rPr>
              <a:t>2</a:t>
            </a:r>
            <a:endParaRPr kumimoji="1"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B4C7BF-D3B6-C3FB-0E2D-01D6320B0235}"/>
              </a:ext>
            </a:extLst>
          </p:cNvPr>
          <p:cNvSpPr/>
          <p:nvPr/>
        </p:nvSpPr>
        <p:spPr>
          <a:xfrm>
            <a:off x="5673993" y="5306660"/>
            <a:ext cx="683581" cy="488272"/>
          </a:xfrm>
          <a:prstGeom prst="rect">
            <a:avLst/>
          </a:prstGeom>
          <a:solidFill>
            <a:srgbClr val="F9ED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深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0966CB2-B92F-1F9A-EC59-29B86FFADA4C}"/>
              </a:ext>
            </a:extLst>
          </p:cNvPr>
          <p:cNvSpPr/>
          <p:nvPr/>
        </p:nvSpPr>
        <p:spPr>
          <a:xfrm>
            <a:off x="5470177" y="4108945"/>
            <a:ext cx="1091215" cy="638420"/>
          </a:xfrm>
          <a:prstGeom prst="rect">
            <a:avLst/>
          </a:prstGeom>
          <a:solidFill>
            <a:srgbClr val="FCE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h</a:t>
            </a:r>
            <a:r>
              <a:rPr kumimoji="1" lang="en-US" altLang="zh-TW" sz="2400" baseline="-25000" dirty="0">
                <a:solidFill>
                  <a:schemeClr val="tx1"/>
                </a:solidFill>
              </a:rPr>
              <a:t>3</a:t>
            </a:r>
            <a:endParaRPr kumimoji="1"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789CDDE-F0EB-80C2-CAEE-DDC81D929C16}"/>
              </a:ext>
            </a:extLst>
          </p:cNvPr>
          <p:cNvSpPr/>
          <p:nvPr/>
        </p:nvSpPr>
        <p:spPr>
          <a:xfrm>
            <a:off x="9047292" y="5306660"/>
            <a:ext cx="683581" cy="488272"/>
          </a:xfrm>
          <a:prstGeom prst="rect">
            <a:avLst/>
          </a:prstGeom>
          <a:solidFill>
            <a:srgbClr val="F9ED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DC9818-9903-48DD-04F4-E4FBE671D76F}"/>
              </a:ext>
            </a:extLst>
          </p:cNvPr>
          <p:cNvSpPr/>
          <p:nvPr/>
        </p:nvSpPr>
        <p:spPr>
          <a:xfrm>
            <a:off x="8843476" y="4108945"/>
            <a:ext cx="1091215" cy="638420"/>
          </a:xfrm>
          <a:prstGeom prst="rect">
            <a:avLst/>
          </a:prstGeom>
          <a:solidFill>
            <a:srgbClr val="FCE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h</a:t>
            </a:r>
            <a:r>
              <a:rPr kumimoji="1" lang="en-US" altLang="zh-TW" sz="2400" baseline="-25000" dirty="0">
                <a:solidFill>
                  <a:schemeClr val="tx1"/>
                </a:solidFill>
              </a:rPr>
              <a:t>6</a:t>
            </a:r>
            <a:endParaRPr kumimoji="1" lang="zh-TW" altLang="en-US" sz="2400" baseline="-25000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D26A63-DA0E-CD19-FCA6-8A6B6BBEE129}"/>
              </a:ext>
            </a:extLst>
          </p:cNvPr>
          <p:cNvSpPr/>
          <p:nvPr/>
        </p:nvSpPr>
        <p:spPr>
          <a:xfrm>
            <a:off x="10684115" y="5306660"/>
            <a:ext cx="683581" cy="488272"/>
          </a:xfrm>
          <a:prstGeom prst="rect">
            <a:avLst/>
          </a:prstGeom>
          <a:solidFill>
            <a:srgbClr val="F9EDC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許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33629C-6344-299A-3518-0209769F6A2C}"/>
              </a:ext>
            </a:extLst>
          </p:cNvPr>
          <p:cNvSpPr/>
          <p:nvPr/>
        </p:nvSpPr>
        <p:spPr>
          <a:xfrm>
            <a:off x="10480299" y="4108945"/>
            <a:ext cx="1091215" cy="638420"/>
          </a:xfrm>
          <a:prstGeom prst="rect">
            <a:avLst/>
          </a:prstGeom>
          <a:solidFill>
            <a:srgbClr val="FCE7D7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h</a:t>
            </a:r>
            <a:r>
              <a:rPr kumimoji="1" lang="en-US" altLang="zh-TW" sz="2400" baseline="-25000" dirty="0">
                <a:solidFill>
                  <a:schemeClr val="tx1"/>
                </a:solidFill>
              </a:rPr>
              <a:t>7</a:t>
            </a:r>
            <a:endParaRPr kumimoji="1"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B84D9AC-4269-4831-FD2A-80A8C526EBEE}"/>
              </a:ext>
            </a:extLst>
          </p:cNvPr>
          <p:cNvCxnSpPr>
            <a:stCxn id="9" idx="3"/>
            <a:endCxn id="11" idx="1"/>
          </p:cNvCxnSpPr>
          <p:nvPr/>
        </p:nvCxnSpPr>
        <p:spPr>
          <a:xfrm>
            <a:off x="3279920" y="4428155"/>
            <a:ext cx="549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324F915C-CFA9-A41C-06BA-6C804541C547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4920656" y="4428155"/>
            <a:ext cx="549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09D3F7C2-BAA3-73F8-A525-F63722A547DF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9934691" y="4428155"/>
            <a:ext cx="54560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DE03C36A-E3A5-5409-09D8-780186572612}"/>
              </a:ext>
            </a:extLst>
          </p:cNvPr>
          <p:cNvCxnSpPr>
            <a:cxnSpLocks/>
          </p:cNvCxnSpPr>
          <p:nvPr/>
        </p:nvCxnSpPr>
        <p:spPr>
          <a:xfrm>
            <a:off x="6561392" y="4428155"/>
            <a:ext cx="549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91D9CCFF-2305-E50F-7E2E-7D1DFC8B06F1}"/>
              </a:ext>
            </a:extLst>
          </p:cNvPr>
          <p:cNvCxnSpPr>
            <a:cxnSpLocks/>
          </p:cNvCxnSpPr>
          <p:nvPr/>
        </p:nvCxnSpPr>
        <p:spPr>
          <a:xfrm>
            <a:off x="8293955" y="4421143"/>
            <a:ext cx="54952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7D486D5-9D87-67C8-3EAB-6A0404A6C124}"/>
              </a:ext>
            </a:extLst>
          </p:cNvPr>
          <p:cNvSpPr txBox="1"/>
          <p:nvPr/>
        </p:nvSpPr>
        <p:spPr>
          <a:xfrm>
            <a:off x="7500792" y="4012670"/>
            <a:ext cx="68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...</a:t>
            </a:r>
            <a:endParaRPr kumimoji="1" lang="zh-TW" altLang="en-US" sz="3200" dirty="0"/>
          </a:p>
        </p:txBody>
      </p:sp>
      <p:cxnSp>
        <p:nvCxnSpPr>
          <p:cNvPr id="31" name="直線箭頭接點 30">
            <a:extLst>
              <a:ext uri="{FF2B5EF4-FFF2-40B4-BE49-F238E27FC236}">
                <a16:creationId xmlns:a16="http://schemas.microsoft.com/office/drawing/2014/main" id="{2868D469-3DED-3DD8-B833-F8886692E9A4}"/>
              </a:ext>
            </a:extLst>
          </p:cNvPr>
          <p:cNvCxnSpPr>
            <a:cxnSpLocks/>
            <a:stCxn id="5" idx="0"/>
            <a:endCxn id="9" idx="2"/>
          </p:cNvCxnSpPr>
          <p:nvPr/>
        </p:nvCxnSpPr>
        <p:spPr>
          <a:xfrm flipH="1" flipV="1">
            <a:off x="2734313" y="4747365"/>
            <a:ext cx="3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FFC9A063-E7BA-EC96-FA3A-DBFBBF29DA62}"/>
              </a:ext>
            </a:extLst>
          </p:cNvPr>
          <p:cNvSpPr txBox="1"/>
          <p:nvPr/>
        </p:nvSpPr>
        <p:spPr>
          <a:xfrm>
            <a:off x="7500792" y="5141128"/>
            <a:ext cx="6835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3200" dirty="0"/>
              <a:t>...</a:t>
            </a:r>
            <a:endParaRPr kumimoji="1" lang="zh-TW" altLang="en-US" sz="3200" dirty="0"/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1EFE4834-27DF-100E-4F0F-FDC13D974EF8}"/>
              </a:ext>
            </a:extLst>
          </p:cNvPr>
          <p:cNvCxnSpPr>
            <a:cxnSpLocks/>
            <a:stCxn id="7" idx="0"/>
            <a:endCxn id="11" idx="2"/>
          </p:cNvCxnSpPr>
          <p:nvPr/>
        </p:nvCxnSpPr>
        <p:spPr>
          <a:xfrm flipV="1">
            <a:off x="4375048" y="4747365"/>
            <a:ext cx="1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9E5E0EA2-BE29-22B7-C04A-6AD5CE5CEBE4}"/>
              </a:ext>
            </a:extLst>
          </p:cNvPr>
          <p:cNvCxnSpPr>
            <a:cxnSpLocks/>
            <a:stCxn id="12" idx="0"/>
            <a:endCxn id="13" idx="2"/>
          </p:cNvCxnSpPr>
          <p:nvPr/>
        </p:nvCxnSpPr>
        <p:spPr>
          <a:xfrm flipV="1">
            <a:off x="6015784" y="4747365"/>
            <a:ext cx="1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箭頭接點 42">
            <a:extLst>
              <a:ext uri="{FF2B5EF4-FFF2-40B4-BE49-F238E27FC236}">
                <a16:creationId xmlns:a16="http://schemas.microsoft.com/office/drawing/2014/main" id="{B3E3A1C7-818E-AA7B-496B-37D387769AD6}"/>
              </a:ext>
            </a:extLst>
          </p:cNvPr>
          <p:cNvCxnSpPr>
            <a:cxnSpLocks/>
            <a:stCxn id="14" idx="0"/>
            <a:endCxn id="15" idx="2"/>
          </p:cNvCxnSpPr>
          <p:nvPr/>
        </p:nvCxnSpPr>
        <p:spPr>
          <a:xfrm flipV="1">
            <a:off x="9389083" y="4747365"/>
            <a:ext cx="1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C0094F9F-414A-DEE6-4C26-D8BD5CEB68D2}"/>
              </a:ext>
            </a:extLst>
          </p:cNvPr>
          <p:cNvCxnSpPr>
            <a:cxnSpLocks/>
            <a:stCxn id="16" idx="0"/>
            <a:endCxn id="17" idx="2"/>
          </p:cNvCxnSpPr>
          <p:nvPr/>
        </p:nvCxnSpPr>
        <p:spPr>
          <a:xfrm flipV="1">
            <a:off x="11025906" y="4747365"/>
            <a:ext cx="1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85369AB0-9363-2423-A35A-D025A5F229D3}"/>
              </a:ext>
            </a:extLst>
          </p:cNvPr>
          <p:cNvSpPr/>
          <p:nvPr/>
        </p:nvSpPr>
        <p:spPr>
          <a:xfrm>
            <a:off x="547970" y="4108945"/>
            <a:ext cx="1091215" cy="638420"/>
          </a:xfrm>
          <a:prstGeom prst="rect">
            <a:avLst/>
          </a:prstGeom>
          <a:solidFill>
            <a:srgbClr val="FCE7D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>
                <a:solidFill>
                  <a:schemeClr val="tx1"/>
                </a:solidFill>
              </a:rPr>
              <a:t>h</a:t>
            </a:r>
            <a:r>
              <a:rPr kumimoji="1" lang="en-US" altLang="zh-TW" sz="2400" baseline="-25000">
                <a:solidFill>
                  <a:schemeClr val="tx1"/>
                </a:solidFill>
              </a:rPr>
              <a:t>0</a:t>
            </a:r>
            <a:endParaRPr kumimoji="1" lang="zh-TW" altLang="en-US" sz="2400" baseline="-25000" dirty="0">
              <a:solidFill>
                <a:schemeClr val="tx1"/>
              </a:solidFill>
            </a:endParaRPr>
          </a:p>
        </p:txBody>
      </p:sp>
      <p:cxnSp>
        <p:nvCxnSpPr>
          <p:cNvPr id="50" name="直線箭頭接點 49">
            <a:extLst>
              <a:ext uri="{FF2B5EF4-FFF2-40B4-BE49-F238E27FC236}">
                <a16:creationId xmlns:a16="http://schemas.microsoft.com/office/drawing/2014/main" id="{EB60400A-D3AD-EC6D-F10A-52F498F98E88}"/>
              </a:ext>
            </a:extLst>
          </p:cNvPr>
          <p:cNvCxnSpPr>
            <a:cxnSpLocks/>
            <a:stCxn id="49" idx="3"/>
            <a:endCxn id="9" idx="1"/>
          </p:cNvCxnSpPr>
          <p:nvPr/>
        </p:nvCxnSpPr>
        <p:spPr>
          <a:xfrm>
            <a:off x="1639185" y="4428155"/>
            <a:ext cx="549520" cy="0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34413CB1-8C45-3B74-5BE7-1D82B91CB4F0}"/>
              </a:ext>
            </a:extLst>
          </p:cNvPr>
          <p:cNvSpPr/>
          <p:nvPr/>
        </p:nvSpPr>
        <p:spPr>
          <a:xfrm>
            <a:off x="2392525" y="3064214"/>
            <a:ext cx="683581" cy="488272"/>
          </a:xfrm>
          <a:prstGeom prst="rect">
            <a:avLst/>
          </a:prstGeom>
          <a:solidFill>
            <a:srgbClr val="CDD5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院</a:t>
            </a: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19121FB9-49A4-B010-DA2D-A80AFBB4D9B0}"/>
              </a:ext>
            </a:extLst>
          </p:cNvPr>
          <p:cNvCxnSpPr>
            <a:cxnSpLocks/>
          </p:cNvCxnSpPr>
          <p:nvPr/>
        </p:nvCxnSpPr>
        <p:spPr>
          <a:xfrm flipH="1" flipV="1">
            <a:off x="2734308" y="3549650"/>
            <a:ext cx="3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F2679BE5-BEFE-3444-CE2F-64AB85686FE7}"/>
              </a:ext>
            </a:extLst>
          </p:cNvPr>
          <p:cNvSpPr/>
          <p:nvPr/>
        </p:nvSpPr>
        <p:spPr>
          <a:xfrm>
            <a:off x="4033257" y="3064214"/>
            <a:ext cx="683581" cy="488272"/>
          </a:xfrm>
          <a:prstGeom prst="rect">
            <a:avLst/>
          </a:prstGeom>
          <a:solidFill>
            <a:srgbClr val="CDD5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深</a:t>
            </a:r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id="{0CD4DE0E-AAC2-7BFD-6FE2-7D6F305BF324}"/>
              </a:ext>
            </a:extLst>
          </p:cNvPr>
          <p:cNvCxnSpPr>
            <a:cxnSpLocks/>
          </p:cNvCxnSpPr>
          <p:nvPr/>
        </p:nvCxnSpPr>
        <p:spPr>
          <a:xfrm flipH="1" flipV="1">
            <a:off x="4375043" y="3549649"/>
            <a:ext cx="3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02671F71-5811-F461-7B78-84C9E89B77BE}"/>
              </a:ext>
            </a:extLst>
          </p:cNvPr>
          <p:cNvSpPr/>
          <p:nvPr/>
        </p:nvSpPr>
        <p:spPr>
          <a:xfrm>
            <a:off x="5673989" y="3064214"/>
            <a:ext cx="683581" cy="488272"/>
          </a:xfrm>
          <a:prstGeom prst="rect">
            <a:avLst/>
          </a:prstGeom>
          <a:solidFill>
            <a:srgbClr val="CDD5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深</a:t>
            </a: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D3D98FCC-74A1-32DB-163E-19412ADA66B1}"/>
              </a:ext>
            </a:extLst>
          </p:cNvPr>
          <p:cNvCxnSpPr>
            <a:cxnSpLocks/>
          </p:cNvCxnSpPr>
          <p:nvPr/>
        </p:nvCxnSpPr>
        <p:spPr>
          <a:xfrm flipH="1" flipV="1">
            <a:off x="6015775" y="3549649"/>
            <a:ext cx="3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CEBD15AE-9150-91E4-D126-FAD9B4F8B6C7}"/>
              </a:ext>
            </a:extLst>
          </p:cNvPr>
          <p:cNvSpPr/>
          <p:nvPr/>
        </p:nvSpPr>
        <p:spPr>
          <a:xfrm>
            <a:off x="9047297" y="3064214"/>
            <a:ext cx="683581" cy="488272"/>
          </a:xfrm>
          <a:prstGeom prst="rect">
            <a:avLst/>
          </a:prstGeom>
          <a:solidFill>
            <a:srgbClr val="CDD5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chemeClr val="tx1"/>
                </a:solidFill>
              </a:rPr>
              <a:t>許</a:t>
            </a:r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51E07C56-66E3-364A-7763-8D646BF38D38}"/>
              </a:ext>
            </a:extLst>
          </p:cNvPr>
          <p:cNvCxnSpPr>
            <a:cxnSpLocks/>
          </p:cNvCxnSpPr>
          <p:nvPr/>
        </p:nvCxnSpPr>
        <p:spPr>
          <a:xfrm flipH="1" flipV="1">
            <a:off x="9389083" y="3549649"/>
            <a:ext cx="3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F1BD0630-E4CF-6816-61C1-42BEF753D1F1}"/>
              </a:ext>
            </a:extLst>
          </p:cNvPr>
          <p:cNvSpPr/>
          <p:nvPr/>
        </p:nvSpPr>
        <p:spPr>
          <a:xfrm>
            <a:off x="10684115" y="3064214"/>
            <a:ext cx="683581" cy="488272"/>
          </a:xfrm>
          <a:prstGeom prst="rect">
            <a:avLst/>
          </a:prstGeom>
          <a:solidFill>
            <a:srgbClr val="CDD5D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EOS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AF13A0E8-AACB-B6D2-C676-B5F72045868E}"/>
              </a:ext>
            </a:extLst>
          </p:cNvPr>
          <p:cNvCxnSpPr>
            <a:cxnSpLocks/>
          </p:cNvCxnSpPr>
          <p:nvPr/>
        </p:nvCxnSpPr>
        <p:spPr>
          <a:xfrm flipH="1" flipV="1">
            <a:off x="11025901" y="3549649"/>
            <a:ext cx="3" cy="5592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9330BCC-3DD7-6264-1B3D-3FDC09D9325A}"/>
              </a:ext>
            </a:extLst>
          </p:cNvPr>
          <p:cNvSpPr txBox="1"/>
          <p:nvPr/>
        </p:nvSpPr>
        <p:spPr>
          <a:xfrm>
            <a:off x="8930936" y="1396019"/>
            <a:ext cx="2640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EOS: End of Sentence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84DF25F-95DA-7187-D85E-65B9F62D052D}"/>
                  </a:ext>
                </a:extLst>
              </p:cNvPr>
              <p:cNvSpPr txBox="1"/>
              <p:nvPr/>
            </p:nvSpPr>
            <p:spPr>
              <a:xfrm>
                <a:off x="2098016" y="2560338"/>
                <a:ext cx="12725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zh-TW" altLang="en-US" i="1">
                          <a:latin typeface="Cambria Math" panose="02040503050406030204" pitchFamily="18" charset="0"/>
                        </a:rPr>
                        <m:t>院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TW" altLang="en-US" dirty="0"/>
                        <m:t>庭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id="{384DF25F-95DA-7187-D85E-65B9F62D05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016" y="2560338"/>
                <a:ext cx="1272584" cy="369332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CFB7F7D-1C6C-5331-9C3E-7E48E6341E38}"/>
                  </a:ext>
                </a:extLst>
              </p:cNvPr>
              <p:cNvSpPr txBox="1"/>
              <p:nvPr/>
            </p:nvSpPr>
            <p:spPr>
              <a:xfrm>
                <a:off x="3670916" y="2560338"/>
                <a:ext cx="14728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深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TW" altLang="en-US" dirty="0"/>
                        <m:t>庭</m:t>
                      </m:r>
                      <m:r>
                        <a:rPr kumimoji="1" lang="en-US" altLang="zh-TW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院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5CFB7F7D-1C6C-5331-9C3E-7E48E6341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0916" y="2560338"/>
                <a:ext cx="1472880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2F2CAF3-7E60-2B72-EE9D-1EE38C15A64F}"/>
                  </a:ext>
                </a:extLst>
              </p:cNvPr>
              <p:cNvSpPr txBox="1"/>
              <p:nvPr/>
            </p:nvSpPr>
            <p:spPr>
              <a:xfrm>
                <a:off x="5152673" y="2560338"/>
                <a:ext cx="17896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zh-TW" altLang="en-US" i="1" smtClean="0">
                          <a:latin typeface="Cambria Math" panose="02040503050406030204" pitchFamily="18" charset="0"/>
                        </a:rPr>
                        <m:t>深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TW" altLang="en-US" dirty="0"/>
                        <m:t>庭</m:t>
                      </m:r>
                      <m:r>
                        <a:rPr kumimoji="1" lang="en-US" altLang="zh-TW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院</m:t>
                      </m:r>
                      <m:r>
                        <a:rPr kumimoji="1" lang="en-US" altLang="zh-TW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深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62F2CAF3-7E60-2B72-EE9D-1EE38C15A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673" y="2560338"/>
                <a:ext cx="1789657" cy="369332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9B932DD-AC62-0EC3-0449-D3A5E17A4EA9}"/>
                  </a:ext>
                </a:extLst>
              </p:cNvPr>
              <p:cNvSpPr txBox="1"/>
              <p:nvPr/>
            </p:nvSpPr>
            <p:spPr>
              <a:xfrm>
                <a:off x="7690663" y="2560549"/>
                <a:ext cx="299345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kumimoji="1" lang="zh-TW" altLang="en-US" i="1">
                          <a:latin typeface="Cambria Math" panose="02040503050406030204" pitchFamily="18" charset="0"/>
                        </a:rPr>
                        <m:t>許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TW" altLang="en-US" dirty="0"/>
                        <m:t>庭</m:t>
                      </m:r>
                      <m:r>
                        <a:rPr kumimoji="1" lang="en-US" altLang="zh-TW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院</m:t>
                      </m:r>
                      <m:r>
                        <a:rPr kumimoji="1" lang="en-US" altLang="zh-TW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深</m:t>
                      </m:r>
                      <m:r>
                        <a:rPr kumimoji="1"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深</m:t>
                      </m:r>
                      <m:r>
                        <a:rPr kumimoji="1"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深</m:t>
                      </m:r>
                      <m:r>
                        <a:rPr kumimoji="1" lang="en-US" altLang="zh-TW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幾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49B932DD-AC62-0EC3-0449-D3A5E17A4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663" y="2560549"/>
                <a:ext cx="2993452" cy="369332"/>
              </a:xfrm>
              <a:prstGeom prst="rect">
                <a:avLst/>
              </a:prstGeom>
              <a:blipFill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C086C0B-884F-7D2D-0A1C-841E27AB509A}"/>
                  </a:ext>
                </a:extLst>
              </p:cNvPr>
              <p:cNvSpPr txBox="1"/>
              <p:nvPr/>
            </p:nvSpPr>
            <p:spPr>
              <a:xfrm>
                <a:off x="8495930" y="1985551"/>
                <a:ext cx="329640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kumimoji="1" lang="en-US" altLang="zh-TW" b="0" i="0" smtClean="0">
                          <a:latin typeface="Cambria Math" panose="02040503050406030204" pitchFamily="18" charset="0"/>
                        </a:rPr>
                        <m:t>EOS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m:rPr>
                          <m:nor/>
                        </m:rPr>
                        <a:rPr kumimoji="1" lang="zh-TW" altLang="en-US" dirty="0"/>
                        <m:t>庭</m:t>
                      </m:r>
                      <m:r>
                        <a:rPr kumimoji="1" lang="en-US" altLang="zh-TW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院</m:t>
                      </m:r>
                      <m:r>
                        <a:rPr kumimoji="1" lang="en-US" altLang="zh-TW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深</m:t>
                      </m:r>
                      <m:r>
                        <a:rPr kumimoji="1"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深</m:t>
                      </m:r>
                      <m:r>
                        <a:rPr kumimoji="1" lang="en-US" altLang="zh-TW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深</m:t>
                      </m:r>
                      <m:r>
                        <a:rPr kumimoji="1" lang="en-US" altLang="zh-TW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幾</m:t>
                      </m:r>
                      <m:r>
                        <a:rPr kumimoji="1" lang="en-US" altLang="zh-TW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kumimoji="1" lang="zh-TW" altLang="en-US" i="1" dirty="0">
                          <a:latin typeface="Cambria Math" panose="02040503050406030204" pitchFamily="18" charset="0"/>
                        </a:rPr>
                        <m:t>許</m:t>
                      </m:r>
                      <m:r>
                        <a:rPr kumimoji="1" lang="en-US" altLang="zh-TW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2" name="文字方塊 41">
                <a:extLst>
                  <a:ext uri="{FF2B5EF4-FFF2-40B4-BE49-F238E27FC236}">
                    <a16:creationId xmlns:a16="http://schemas.microsoft.com/office/drawing/2014/main" id="{2C086C0B-884F-7D2D-0A1C-841E27AB5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930" y="1985551"/>
                <a:ext cx="3296409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B2B4D7B-698D-DC75-98B4-531802CD8DB0}"/>
                  </a:ext>
                </a:extLst>
              </p:cNvPr>
              <p:cNvSpPr txBox="1"/>
              <p:nvPr/>
            </p:nvSpPr>
            <p:spPr>
              <a:xfrm>
                <a:off x="1630307" y="6285198"/>
                <a:ext cx="93867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TW" altLang="en-US" dirty="0"/>
                  <a:t>目標函數：</a:t>
                </a:r>
                <a:r>
                  <a:rPr kumimoji="1" lang="en-US" altLang="zh-TW" dirty="0"/>
                  <a:t>        </a:t>
                </a:r>
                <a14:m>
                  <m:oMath xmlns:m="http://schemas.openxmlformats.org/officeDocument/2006/math"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院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TW" altLang="en-US" dirty="0"/>
                      <m:t>庭</m:t>
                    </m:r>
                    <m:r>
                      <a:rPr kumimoji="1" lang="en-US" altLang="zh-TW" sz="18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深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TW" altLang="en-US" dirty="0"/>
                      <m:t>庭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zh-TW" altLang="en-US" i="1" dirty="0">
                        <a:latin typeface="Cambria Math" panose="02040503050406030204" pitchFamily="18" charset="0"/>
                      </a:rPr>
                      <m:t>院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a:rPr kumimoji="1" lang="zh-TW" altLang="en-US" i="1">
                        <a:latin typeface="Cambria Math" panose="02040503050406030204" pitchFamily="18" charset="0"/>
                      </a:rPr>
                      <m:t>深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TW" altLang="en-US" dirty="0"/>
                      <m:t>庭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zh-TW" altLang="en-US" i="1" dirty="0">
                        <a:latin typeface="Cambria Math" panose="02040503050406030204" pitchFamily="18" charset="0"/>
                      </a:rPr>
                      <m:t>院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TW" altLang="en-US" i="1" dirty="0">
                        <a:latin typeface="Cambria Math" panose="02040503050406030204" pitchFamily="18" charset="0"/>
                      </a:rPr>
                      <m:t>深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TW" dirty="0"/>
                  <a:t>...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panose="02040503050406030204" pitchFamily="18" charset="0"/>
                      </a:rPr>
                      <m:t>×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kumimoji="1" lang="en-US" altLang="zh-TW">
                        <a:latin typeface="Cambria Math" panose="02040503050406030204" pitchFamily="18" charset="0"/>
                      </a:rPr>
                      <m:t>EOS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nor/>
                      </m:rPr>
                      <a:rPr kumimoji="1" lang="zh-TW" altLang="en-US" dirty="0"/>
                      <m:t>庭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zh-TW" altLang="en-US" i="1" dirty="0">
                        <a:latin typeface="Cambria Math" panose="02040503050406030204" pitchFamily="18" charset="0"/>
                      </a:rPr>
                      <m:t>院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TW" altLang="en-US" i="1" dirty="0">
                        <a:latin typeface="Cambria Math" panose="02040503050406030204" pitchFamily="18" charset="0"/>
                      </a:rPr>
                      <m:t>深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TW" altLang="en-US" i="1" dirty="0">
                        <a:latin typeface="Cambria Math" panose="02040503050406030204" pitchFamily="18" charset="0"/>
                      </a:rPr>
                      <m:t>深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TW" altLang="en-US" i="1" dirty="0">
                        <a:latin typeface="Cambria Math" panose="02040503050406030204" pitchFamily="18" charset="0"/>
                      </a:rPr>
                      <m:t>深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kumimoji="1" lang="zh-TW" altLang="en-US" i="1" dirty="0">
                        <a:latin typeface="Cambria Math" panose="02040503050406030204" pitchFamily="18" charset="0"/>
                      </a:rPr>
                      <m:t>幾</m:t>
                    </m:r>
                    <m:r>
                      <a:rPr kumimoji="1"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kumimoji="1" lang="zh-TW" altLang="en-US" i="1" dirty="0">
                        <a:latin typeface="Cambria Math" panose="02040503050406030204" pitchFamily="18" charset="0"/>
                      </a:rPr>
                      <m:t>許</m:t>
                    </m:r>
                    <m:r>
                      <a:rPr kumimoji="1" lang="en-US" altLang="zh-TW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CB2B4D7B-698D-DC75-98B4-531802CD8D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0307" y="6285198"/>
                <a:ext cx="9386716" cy="369332"/>
              </a:xfrm>
              <a:prstGeom prst="rect">
                <a:avLst/>
              </a:prstGeom>
              <a:blipFill>
                <a:blip r:embed="rId8"/>
                <a:stretch>
                  <a:fillRect l="-541" t="-9677" b="-1935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字方塊 44">
            <a:extLst>
              <a:ext uri="{FF2B5EF4-FFF2-40B4-BE49-F238E27FC236}">
                <a16:creationId xmlns:a16="http://schemas.microsoft.com/office/drawing/2014/main" id="{BA0110AC-0D07-A8AC-F1DA-E32B9D5F394D}"/>
              </a:ext>
            </a:extLst>
          </p:cNvPr>
          <p:cNvSpPr txBox="1"/>
          <p:nvPr/>
        </p:nvSpPr>
        <p:spPr>
          <a:xfrm>
            <a:off x="2806063" y="6258992"/>
            <a:ext cx="101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log(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D1A8C09-AA94-595C-7CA2-4C728282A6A3}"/>
              </a:ext>
            </a:extLst>
          </p:cNvPr>
          <p:cNvSpPr txBox="1"/>
          <p:nvPr/>
        </p:nvSpPr>
        <p:spPr>
          <a:xfrm>
            <a:off x="10661920" y="6258992"/>
            <a:ext cx="101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</a:rPr>
              <a:t>)</a:t>
            </a:r>
            <a:endParaRPr kumimoji="1" lang="zh-TW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19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21" grpId="0" animBg="1"/>
      <p:bldP spid="23" grpId="0" animBg="1"/>
      <p:bldP spid="26" grpId="0" animBg="1"/>
      <p:bldP spid="33" grpId="0"/>
      <p:bldP spid="38" grpId="0"/>
      <p:bldP spid="39" grpId="0"/>
      <p:bldP spid="41" grpId="0"/>
      <p:bldP spid="42" grpId="0"/>
      <p:bldP spid="44" grpId="0"/>
      <p:bldP spid="45" grpId="0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Text Generation with RNN</a:t>
            </a:r>
            <a:endParaRPr lang="zh-TW" altLang="en-US" dirty="0">
              <a:ea typeface="新細明體"/>
              <a:cs typeface="Calibri Light"/>
            </a:endParaRPr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15</a:t>
            </a:fld>
            <a:endParaRPr lang="zh-TW" altLang="en-US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C8F4C0A3-FA3F-2E2B-F8BE-653E57712662}"/>
              </a:ext>
            </a:extLst>
          </p:cNvPr>
          <p:cNvSpPr/>
          <p:nvPr/>
        </p:nvSpPr>
        <p:spPr>
          <a:xfrm>
            <a:off x="2455649" y="5222793"/>
            <a:ext cx="673768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love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4BF1484-9D99-02A5-AAAF-EE9BBEFB506F}"/>
              </a:ext>
            </a:extLst>
          </p:cNvPr>
          <p:cNvSpPr/>
          <p:nvPr/>
        </p:nvSpPr>
        <p:spPr>
          <a:xfrm>
            <a:off x="1091281" y="5222792"/>
            <a:ext cx="673768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22B29D0B-5991-2E5E-3F83-667A16EA833A}"/>
              </a:ext>
            </a:extLst>
          </p:cNvPr>
          <p:cNvSpPr/>
          <p:nvPr/>
        </p:nvSpPr>
        <p:spPr>
          <a:xfrm>
            <a:off x="3802954" y="5222792"/>
            <a:ext cx="673768" cy="5715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an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" name="直線箭頭接點 2">
            <a:extLst>
              <a:ext uri="{FF2B5EF4-FFF2-40B4-BE49-F238E27FC236}">
                <a16:creationId xmlns:a16="http://schemas.microsoft.com/office/drawing/2014/main" id="{B6F1BF5D-E0DF-596A-0806-DB62092410DE}"/>
              </a:ext>
            </a:extLst>
          </p:cNvPr>
          <p:cNvCxnSpPr>
            <a:cxnSpLocks/>
          </p:cNvCxnSpPr>
          <p:nvPr/>
        </p:nvCxnSpPr>
        <p:spPr>
          <a:xfrm flipV="1">
            <a:off x="1417435" y="4635584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A74271B2-06A7-502A-FC23-4C6E28205970}"/>
              </a:ext>
            </a:extLst>
          </p:cNvPr>
          <p:cNvSpPr/>
          <p:nvPr/>
        </p:nvSpPr>
        <p:spPr>
          <a:xfrm>
            <a:off x="996132" y="3813918"/>
            <a:ext cx="842606" cy="72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RNN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5B9775F-52E9-275E-3013-33A5AE9299C9}"/>
              </a:ext>
            </a:extLst>
          </p:cNvPr>
          <p:cNvSpPr/>
          <p:nvPr/>
        </p:nvSpPr>
        <p:spPr>
          <a:xfrm>
            <a:off x="2365865" y="3813918"/>
            <a:ext cx="842606" cy="72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RNN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A8E273-92C8-B725-9D20-B5D11A1BACFB}"/>
              </a:ext>
            </a:extLst>
          </p:cNvPr>
          <p:cNvSpPr/>
          <p:nvPr/>
        </p:nvSpPr>
        <p:spPr>
          <a:xfrm>
            <a:off x="3718535" y="3813917"/>
            <a:ext cx="842606" cy="72841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RNN</a:t>
            </a:r>
            <a:endParaRPr kumimoji="1" lang="zh-TW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71962B3F-9FA6-0220-1AF1-6586D948FF0E}"/>
              </a:ext>
            </a:extLst>
          </p:cNvPr>
          <p:cNvCxnSpPr>
            <a:cxnSpLocks/>
          </p:cNvCxnSpPr>
          <p:nvPr/>
        </p:nvCxnSpPr>
        <p:spPr>
          <a:xfrm flipV="1">
            <a:off x="2787168" y="4635585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CB4E6377-CCC8-2632-4A20-88A949727A04}"/>
              </a:ext>
            </a:extLst>
          </p:cNvPr>
          <p:cNvCxnSpPr>
            <a:cxnSpLocks/>
          </p:cNvCxnSpPr>
          <p:nvPr/>
        </p:nvCxnSpPr>
        <p:spPr>
          <a:xfrm flipV="1">
            <a:off x="4141007" y="4635584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F1FF3DF9-C6C8-FDCE-E3CE-61925F28344B}"/>
              </a:ext>
            </a:extLst>
          </p:cNvPr>
          <p:cNvCxnSpPr>
            <a:cxnSpLocks/>
          </p:cNvCxnSpPr>
          <p:nvPr/>
        </p:nvCxnSpPr>
        <p:spPr>
          <a:xfrm>
            <a:off x="1880704" y="4197320"/>
            <a:ext cx="45416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1D44DBB5-ED82-02A3-9302-A42011057600}"/>
              </a:ext>
            </a:extLst>
          </p:cNvPr>
          <p:cNvCxnSpPr>
            <a:cxnSpLocks/>
          </p:cNvCxnSpPr>
          <p:nvPr/>
        </p:nvCxnSpPr>
        <p:spPr>
          <a:xfrm>
            <a:off x="3264370" y="4197320"/>
            <a:ext cx="45416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257328A5-5F55-A752-538F-ABF645111174}"/>
              </a:ext>
            </a:extLst>
          </p:cNvPr>
          <p:cNvCxnSpPr>
            <a:cxnSpLocks/>
          </p:cNvCxnSpPr>
          <p:nvPr/>
        </p:nvCxnSpPr>
        <p:spPr>
          <a:xfrm flipV="1">
            <a:off x="4132163" y="3226711"/>
            <a:ext cx="0" cy="509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圓角矩形 33">
                <a:extLst>
                  <a:ext uri="{FF2B5EF4-FFF2-40B4-BE49-F238E27FC236}">
                    <a16:creationId xmlns:a16="http://schemas.microsoft.com/office/drawing/2014/main" id="{42772646-7307-A288-7C9B-A7DFA1BD87C6}"/>
                  </a:ext>
                </a:extLst>
              </p:cNvPr>
              <p:cNvSpPr/>
              <p:nvPr/>
            </p:nvSpPr>
            <p:spPr>
              <a:xfrm>
                <a:off x="3795279" y="2538249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kumimoji="1" lang="zh-TW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圓角矩形 33">
                <a:extLst>
                  <a:ext uri="{FF2B5EF4-FFF2-40B4-BE49-F238E27FC236}">
                    <a16:creationId xmlns:a16="http://schemas.microsoft.com/office/drawing/2014/main" id="{42772646-7307-A288-7C9B-A7DFA1BD87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279" y="2538249"/>
                <a:ext cx="673768" cy="5715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6C09E09E-1B5A-6B4B-0B4C-ABDBCCADEF4B}"/>
              </a:ext>
            </a:extLst>
          </p:cNvPr>
          <p:cNvSpPr/>
          <p:nvPr/>
        </p:nvSpPr>
        <p:spPr>
          <a:xfrm>
            <a:off x="5340637" y="2479771"/>
            <a:ext cx="1968284" cy="68845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Classification Layer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F504C4C2-7B73-596C-F469-CE40F29F2DF4}"/>
              </a:ext>
            </a:extLst>
          </p:cNvPr>
          <p:cNvCxnSpPr>
            <a:cxnSpLocks/>
          </p:cNvCxnSpPr>
          <p:nvPr/>
        </p:nvCxnSpPr>
        <p:spPr>
          <a:xfrm>
            <a:off x="4592137" y="2823999"/>
            <a:ext cx="63761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522AE8D-1F2D-4249-2548-0DF2ADBD9008}"/>
              </a:ext>
            </a:extLst>
          </p:cNvPr>
          <p:cNvSpPr txBox="1"/>
          <p:nvPr/>
        </p:nvSpPr>
        <p:spPr>
          <a:xfrm>
            <a:off x="3148029" y="2048470"/>
            <a:ext cx="1968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Hidden size: 100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37B4C94E-E666-2B84-016F-D31C7068B918}"/>
                  </a:ext>
                </a:extLst>
              </p:cNvPr>
              <p:cNvSpPr/>
              <p:nvPr/>
            </p:nvSpPr>
            <p:spPr>
              <a:xfrm>
                <a:off x="5987895" y="4064084"/>
                <a:ext cx="673768" cy="571500"/>
              </a:xfrm>
              <a:prstGeom prst="roundRect">
                <a:avLst/>
              </a:prstGeom>
              <a:noFill/>
              <a:ln w="2857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kumimoji="1" lang="en-US" altLang="zh-TW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kumimoji="1" lang="zh-TW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0" name="圓角矩形 39">
                <a:extLst>
                  <a:ext uri="{FF2B5EF4-FFF2-40B4-BE49-F238E27FC236}">
                    <a16:creationId xmlns:a16="http://schemas.microsoft.com/office/drawing/2014/main" id="{37B4C94E-E666-2B84-016F-D31C7068B9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7895" y="4064084"/>
                <a:ext cx="673768" cy="5715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字方塊 40">
            <a:extLst>
              <a:ext uri="{FF2B5EF4-FFF2-40B4-BE49-F238E27FC236}">
                <a16:creationId xmlns:a16="http://schemas.microsoft.com/office/drawing/2014/main" id="{82598EF1-AAEA-BC2D-6367-51A87950FCBF}"/>
              </a:ext>
            </a:extLst>
          </p:cNvPr>
          <p:cNvSpPr txBox="1"/>
          <p:nvPr/>
        </p:nvSpPr>
        <p:spPr>
          <a:xfrm>
            <a:off x="4992490" y="3667054"/>
            <a:ext cx="27270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(Hidden size </a:t>
            </a:r>
            <a:r>
              <a:rPr kumimoji="1" lang="en-US" altLang="zh-TW" sz="1600" dirty="0" err="1">
                <a:solidFill>
                  <a:srgbClr val="FF0000"/>
                </a:solidFill>
              </a:rPr>
              <a:t>Vocab_size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cxnSp>
        <p:nvCxnSpPr>
          <p:cNvPr id="42" name="直線箭頭接點 41">
            <a:extLst>
              <a:ext uri="{FF2B5EF4-FFF2-40B4-BE49-F238E27FC236}">
                <a16:creationId xmlns:a16="http://schemas.microsoft.com/office/drawing/2014/main" id="{AD626588-EC2D-EEE2-4116-B55D7C483E57}"/>
              </a:ext>
            </a:extLst>
          </p:cNvPr>
          <p:cNvCxnSpPr>
            <a:cxnSpLocks/>
          </p:cNvCxnSpPr>
          <p:nvPr/>
        </p:nvCxnSpPr>
        <p:spPr>
          <a:xfrm>
            <a:off x="6348132" y="3247790"/>
            <a:ext cx="0" cy="3781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2099F3C-F78E-6A2B-2947-F9C8737CFA85}"/>
              </a:ext>
            </a:extLst>
          </p:cNvPr>
          <p:cNvSpPr txBox="1"/>
          <p:nvPr/>
        </p:nvSpPr>
        <p:spPr>
          <a:xfrm>
            <a:off x="8430482" y="2323987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a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apple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b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banana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elephant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eraser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zoo</a:t>
            </a:r>
            <a:endParaRPr kumimoji="1" lang="zh-TW" altLang="en-US" dirty="0"/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EB660368-A093-E449-96B6-37BABFD81213}"/>
              </a:ext>
            </a:extLst>
          </p:cNvPr>
          <p:cNvSpPr txBox="1"/>
          <p:nvPr/>
        </p:nvSpPr>
        <p:spPr>
          <a:xfrm>
            <a:off x="9528585" y="2323987"/>
            <a:ext cx="1246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0.600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0.0003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0.300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>
                <a:solidFill>
                  <a:srgbClr val="FF0000"/>
                </a:solidFill>
              </a:rPr>
              <a:t>0.05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...</a:t>
            </a:r>
          </a:p>
          <a:p>
            <a:r>
              <a:rPr kumimoji="1" lang="en-US" altLang="zh-TW" dirty="0"/>
              <a:t>0.0001</a:t>
            </a:r>
            <a:endParaRPr kumimoji="1" lang="zh-TW" altLang="en-US" dirty="0"/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66956FDE-BE9A-324F-F66F-A8C197B137C2}"/>
              </a:ext>
            </a:extLst>
          </p:cNvPr>
          <p:cNvCxnSpPr/>
          <p:nvPr/>
        </p:nvCxnSpPr>
        <p:spPr>
          <a:xfrm flipV="1">
            <a:off x="7572381" y="2479771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E9E6F8AF-77C6-BAD2-7887-E81A757F7645}"/>
              </a:ext>
            </a:extLst>
          </p:cNvPr>
          <p:cNvCxnSpPr>
            <a:cxnSpLocks/>
          </p:cNvCxnSpPr>
          <p:nvPr/>
        </p:nvCxnSpPr>
        <p:spPr>
          <a:xfrm flipH="1" flipV="1">
            <a:off x="7572381" y="4403283"/>
            <a:ext cx="728432" cy="1826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EEE00C0D-5F7E-C3ED-CA9C-8112CF99132E}"/>
              </a:ext>
            </a:extLst>
          </p:cNvPr>
          <p:cNvCxnSpPr/>
          <p:nvPr/>
        </p:nvCxnSpPr>
        <p:spPr>
          <a:xfrm>
            <a:off x="6843972" y="4349834"/>
            <a:ext cx="630978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右大括弧 52">
            <a:extLst>
              <a:ext uri="{FF2B5EF4-FFF2-40B4-BE49-F238E27FC236}">
                <a16:creationId xmlns:a16="http://schemas.microsoft.com/office/drawing/2014/main" id="{E09434B5-6FEC-D973-FCC9-0E540FD23417}"/>
              </a:ext>
            </a:extLst>
          </p:cNvPr>
          <p:cNvSpPr/>
          <p:nvPr/>
        </p:nvSpPr>
        <p:spPr>
          <a:xfrm>
            <a:off x="10501384" y="2417802"/>
            <a:ext cx="373278" cy="37826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2D8C42DF-7E9A-C921-36DB-8E5134655A89}"/>
              </a:ext>
            </a:extLst>
          </p:cNvPr>
          <p:cNvSpPr txBox="1"/>
          <p:nvPr/>
        </p:nvSpPr>
        <p:spPr>
          <a:xfrm>
            <a:off x="10859150" y="3982823"/>
            <a:ext cx="8396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Vocab</a:t>
            </a:r>
          </a:p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size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A151BD34-8F4C-0447-E9B3-FEF499EC3283}"/>
              </a:ext>
            </a:extLst>
          </p:cNvPr>
          <p:cNvSpPr txBox="1"/>
          <p:nvPr/>
        </p:nvSpPr>
        <p:spPr>
          <a:xfrm>
            <a:off x="8416651" y="193730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Vocab</a:t>
            </a: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5EEBE339-6BDB-4693-61B8-51C7547502C9}"/>
              </a:ext>
            </a:extLst>
          </p:cNvPr>
          <p:cNvSpPr txBox="1"/>
          <p:nvPr/>
        </p:nvSpPr>
        <p:spPr>
          <a:xfrm>
            <a:off x="9513721" y="1937300"/>
            <a:ext cx="839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70C0"/>
                </a:solidFill>
              </a:rPr>
              <a:t>Prob</a:t>
            </a:r>
          </a:p>
        </p:txBody>
      </p:sp>
    </p:spTree>
    <p:extLst>
      <p:ext uri="{BB962C8B-B14F-4D97-AF65-F5344CB8AC3E}">
        <p14:creationId xmlns:p14="http://schemas.microsoft.com/office/powerpoint/2010/main" val="1557165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EA7DB-9BFE-98EA-C99C-61DB3C39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Bidirectional RNNs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7818D3-2611-275D-A019-8CD30EA0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ACA7B9-2B33-7783-B244-DF114DD31823}"/>
              </a:ext>
            </a:extLst>
          </p:cNvPr>
          <p:cNvSpPr/>
          <p:nvPr/>
        </p:nvSpPr>
        <p:spPr>
          <a:xfrm>
            <a:off x="2127491" y="4558676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1C1198-6143-65FB-3F06-68FEC3F561A9}"/>
              </a:ext>
            </a:extLst>
          </p:cNvPr>
          <p:cNvSpPr/>
          <p:nvPr/>
        </p:nvSpPr>
        <p:spPr>
          <a:xfrm>
            <a:off x="4224122" y="4558676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D96B68-7265-74F6-81F7-41BBFAAC41BD}"/>
              </a:ext>
            </a:extLst>
          </p:cNvPr>
          <p:cNvSpPr/>
          <p:nvPr/>
        </p:nvSpPr>
        <p:spPr>
          <a:xfrm>
            <a:off x="6418282" y="4558676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4B7050-481E-9D17-E2EC-2263657736E1}"/>
              </a:ext>
            </a:extLst>
          </p:cNvPr>
          <p:cNvSpPr/>
          <p:nvPr/>
        </p:nvSpPr>
        <p:spPr>
          <a:xfrm>
            <a:off x="8679292" y="4558676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78019C5F-DE98-2E93-7213-96BD3BFE696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27117" y="4798771"/>
            <a:ext cx="897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EC21411-0260-540C-A09B-25BB89F3001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423748" y="4798771"/>
            <a:ext cx="9945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69217D9-069D-A4D9-84CB-F0413D99A09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17908" y="4798771"/>
            <a:ext cx="106138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604787E-66F7-1209-CE81-B09144F61DCC}"/>
              </a:ext>
            </a:extLst>
          </p:cNvPr>
          <p:cNvSpPr/>
          <p:nvPr/>
        </p:nvSpPr>
        <p:spPr>
          <a:xfrm>
            <a:off x="3194291" y="3620507"/>
            <a:ext cx="1199626" cy="48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B18EE8-8BB9-0726-E6BD-A14F0B99B80D}"/>
              </a:ext>
            </a:extLst>
          </p:cNvPr>
          <p:cNvSpPr/>
          <p:nvPr/>
        </p:nvSpPr>
        <p:spPr>
          <a:xfrm>
            <a:off x="5267304" y="3620507"/>
            <a:ext cx="1199626" cy="48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3648DD-F2DF-3AFB-091E-B6C4B26FC601}"/>
              </a:ext>
            </a:extLst>
          </p:cNvPr>
          <p:cNvSpPr/>
          <p:nvPr/>
        </p:nvSpPr>
        <p:spPr>
          <a:xfrm>
            <a:off x="7340317" y="3620507"/>
            <a:ext cx="1199626" cy="48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765485-9E43-97BD-9CF1-177B3CE61900}"/>
              </a:ext>
            </a:extLst>
          </p:cNvPr>
          <p:cNvSpPr/>
          <p:nvPr/>
        </p:nvSpPr>
        <p:spPr>
          <a:xfrm>
            <a:off x="9413329" y="3620507"/>
            <a:ext cx="1199626" cy="48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38E8E03A-046B-1135-9BC2-F4594F72547D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>
            <a:off x="4393917" y="3860602"/>
            <a:ext cx="8733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70403AAA-997A-1B88-B464-44CB56730950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6466930" y="3860602"/>
            <a:ext cx="8733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43291A05-F6FE-2A43-D07F-0139066553D9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>
            <a:off x="8539943" y="3860602"/>
            <a:ext cx="87338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4425D8D-C21F-FF46-F3C6-1E46623108D5}"/>
              </a:ext>
            </a:extLst>
          </p:cNvPr>
          <p:cNvSpPr txBox="1"/>
          <p:nvPr/>
        </p:nvSpPr>
        <p:spPr>
          <a:xfrm>
            <a:off x="970510" y="4614105"/>
            <a:ext cx="87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RNN1</a:t>
            </a:r>
            <a:endParaRPr kumimoji="1"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D01FF9-72D7-A229-3A25-98EC40B9FE43}"/>
              </a:ext>
            </a:extLst>
          </p:cNvPr>
          <p:cNvSpPr txBox="1"/>
          <p:nvPr/>
        </p:nvSpPr>
        <p:spPr>
          <a:xfrm>
            <a:off x="10696263" y="3682762"/>
            <a:ext cx="87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RNN2</a:t>
            </a:r>
            <a:endParaRPr kumimoji="1" lang="zh-TW" altLang="en-US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13C36E6-9841-794C-F03D-F5D654C5345F}"/>
              </a:ext>
            </a:extLst>
          </p:cNvPr>
          <p:cNvSpPr txBox="1"/>
          <p:nvPr/>
        </p:nvSpPr>
        <p:spPr>
          <a:xfrm>
            <a:off x="9721186" y="5608305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/>
              <a:t>x</a:t>
            </a:r>
            <a:r>
              <a:rPr kumimoji="1" lang="en-US" altLang="zh-TW" sz="2400" baseline="-25000" dirty="0" err="1"/>
              <a:t>n</a:t>
            </a:r>
            <a:endParaRPr kumimoji="1" lang="zh-TW" altLang="en-US" sz="2400" baseline="-25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278DC68-2C3C-C53F-B10B-4601F724F894}"/>
              </a:ext>
            </a:extLst>
          </p:cNvPr>
          <p:cNvSpPr txBox="1"/>
          <p:nvPr/>
        </p:nvSpPr>
        <p:spPr>
          <a:xfrm>
            <a:off x="7648174" y="5608305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x</a:t>
            </a:r>
            <a:r>
              <a:rPr kumimoji="1" lang="en-US" altLang="zh-TW" sz="2400" baseline="-25000" dirty="0"/>
              <a:t>3</a:t>
            </a:r>
            <a:endParaRPr kumimoji="1" lang="zh-TW" altLang="en-US" sz="2400" baseline="-25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8690A82-E595-56B3-94DA-172101EA4FD0}"/>
              </a:ext>
            </a:extLst>
          </p:cNvPr>
          <p:cNvSpPr txBox="1"/>
          <p:nvPr/>
        </p:nvSpPr>
        <p:spPr>
          <a:xfrm>
            <a:off x="5573257" y="5608305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x</a:t>
            </a:r>
            <a:r>
              <a:rPr kumimoji="1" lang="en-US" altLang="zh-TW" sz="2400" baseline="-25000" dirty="0"/>
              <a:t>2</a:t>
            </a:r>
            <a:endParaRPr kumimoji="1" lang="zh-TW" altLang="en-US" sz="2400" baseline="-25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7FC95F6-68F2-F31C-BD5A-F460C18612C4}"/>
              </a:ext>
            </a:extLst>
          </p:cNvPr>
          <p:cNvSpPr txBox="1"/>
          <p:nvPr/>
        </p:nvSpPr>
        <p:spPr>
          <a:xfrm>
            <a:off x="3502148" y="5608308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x</a:t>
            </a:r>
            <a:r>
              <a:rPr kumimoji="1" lang="en-US" altLang="zh-TW" sz="2400" baseline="-25000" dirty="0"/>
              <a:t>1</a:t>
            </a:r>
            <a:endParaRPr kumimoji="1" lang="zh-TW" altLang="en-US" sz="2400" baseline="-250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420437F5-811A-16F9-34D8-4075215DD4A5}"/>
              </a:ext>
            </a:extLst>
          </p:cNvPr>
          <p:cNvCxnSpPr>
            <a:cxnSpLocks/>
            <a:stCxn id="28" idx="0"/>
            <a:endCxn id="9" idx="2"/>
          </p:cNvCxnSpPr>
          <p:nvPr/>
        </p:nvCxnSpPr>
        <p:spPr>
          <a:xfrm flipH="1" flipV="1">
            <a:off x="2727304" y="5038866"/>
            <a:ext cx="1066800" cy="569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8A939648-C955-6A4B-3354-5859DD8B64CB}"/>
              </a:ext>
            </a:extLst>
          </p:cNvPr>
          <p:cNvCxnSpPr>
            <a:cxnSpLocks/>
            <a:stCxn id="28" idx="0"/>
            <a:endCxn id="16" idx="2"/>
          </p:cNvCxnSpPr>
          <p:nvPr/>
        </p:nvCxnSpPr>
        <p:spPr>
          <a:xfrm flipV="1">
            <a:off x="3794104" y="4100697"/>
            <a:ext cx="0" cy="15076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189140E-E82A-83CD-F1BD-861BCFFA7705}"/>
              </a:ext>
            </a:extLst>
          </p:cNvPr>
          <p:cNvCxnSpPr>
            <a:cxnSpLocks/>
            <a:stCxn id="27" idx="0"/>
            <a:endCxn id="17" idx="2"/>
          </p:cNvCxnSpPr>
          <p:nvPr/>
        </p:nvCxnSpPr>
        <p:spPr>
          <a:xfrm flipV="1">
            <a:off x="5865213" y="4100697"/>
            <a:ext cx="1904" cy="1507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6ACC4A81-0BFC-86B1-E6E3-5983FD13E16D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7940130" y="4100697"/>
            <a:ext cx="0" cy="1507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3EF20300-7352-41BB-BCD8-D2A3EB62BC0F}"/>
              </a:ext>
            </a:extLst>
          </p:cNvPr>
          <p:cNvCxnSpPr>
            <a:cxnSpLocks/>
            <a:stCxn id="25" idx="0"/>
            <a:endCxn id="19" idx="2"/>
          </p:cNvCxnSpPr>
          <p:nvPr/>
        </p:nvCxnSpPr>
        <p:spPr>
          <a:xfrm flipV="1">
            <a:off x="10013142" y="4100697"/>
            <a:ext cx="0" cy="1507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1F10ECF2-6D5C-B55C-40D5-0385E342DAFA}"/>
              </a:ext>
            </a:extLst>
          </p:cNvPr>
          <p:cNvCxnSpPr>
            <a:cxnSpLocks/>
            <a:stCxn id="27" idx="0"/>
            <a:endCxn id="10" idx="2"/>
          </p:cNvCxnSpPr>
          <p:nvPr/>
        </p:nvCxnSpPr>
        <p:spPr>
          <a:xfrm flipH="1" flipV="1">
            <a:off x="4823935" y="5038866"/>
            <a:ext cx="1041278" cy="569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00C4854B-F6C3-D554-1C75-48F660617EBD}"/>
              </a:ext>
            </a:extLst>
          </p:cNvPr>
          <p:cNvCxnSpPr>
            <a:cxnSpLocks/>
            <a:stCxn id="26" idx="0"/>
            <a:endCxn id="11" idx="2"/>
          </p:cNvCxnSpPr>
          <p:nvPr/>
        </p:nvCxnSpPr>
        <p:spPr>
          <a:xfrm flipH="1" flipV="1">
            <a:off x="7018095" y="5038866"/>
            <a:ext cx="922035" cy="569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85ECDAC0-9F46-88F8-BBB8-EE6913A3D1C1}"/>
              </a:ext>
            </a:extLst>
          </p:cNvPr>
          <p:cNvCxnSpPr>
            <a:cxnSpLocks/>
            <a:stCxn id="25" idx="0"/>
            <a:endCxn id="12" idx="2"/>
          </p:cNvCxnSpPr>
          <p:nvPr/>
        </p:nvCxnSpPr>
        <p:spPr>
          <a:xfrm flipH="1" flipV="1">
            <a:off x="9279105" y="5038866"/>
            <a:ext cx="734037" cy="569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20D8FA6B-F6DD-701C-258E-5AB18FF2F553}"/>
              </a:ext>
            </a:extLst>
          </p:cNvPr>
          <p:cNvSpPr/>
          <p:nvPr/>
        </p:nvSpPr>
        <p:spPr>
          <a:xfrm>
            <a:off x="3327117" y="2822074"/>
            <a:ext cx="437360" cy="1818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F8412829-7500-F1F7-40EE-7F9E42E0960B}"/>
              </a:ext>
            </a:extLst>
          </p:cNvPr>
          <p:cNvSpPr/>
          <p:nvPr/>
        </p:nvSpPr>
        <p:spPr>
          <a:xfrm>
            <a:off x="2889757" y="2822074"/>
            <a:ext cx="437360" cy="181844"/>
          </a:xfrm>
          <a:prstGeom prst="rect">
            <a:avLst/>
          </a:prstGeom>
          <a:solidFill>
            <a:srgbClr val="FDE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D01559E-DC87-8DC6-BA7E-50A232E4AC03}"/>
              </a:ext>
            </a:extLst>
          </p:cNvPr>
          <p:cNvSpPr/>
          <p:nvPr/>
        </p:nvSpPr>
        <p:spPr>
          <a:xfrm>
            <a:off x="5308789" y="2821390"/>
            <a:ext cx="437360" cy="1818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88461A3-9E49-630F-4A36-96DE2399716D}"/>
              </a:ext>
            </a:extLst>
          </p:cNvPr>
          <p:cNvSpPr/>
          <p:nvPr/>
        </p:nvSpPr>
        <p:spPr>
          <a:xfrm>
            <a:off x="4871429" y="2821390"/>
            <a:ext cx="437360" cy="181844"/>
          </a:xfrm>
          <a:prstGeom prst="rect">
            <a:avLst/>
          </a:prstGeom>
          <a:solidFill>
            <a:srgbClr val="FDE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742D94D-B319-9497-7AA2-25A42AD87A9B}"/>
              </a:ext>
            </a:extLst>
          </p:cNvPr>
          <p:cNvSpPr/>
          <p:nvPr/>
        </p:nvSpPr>
        <p:spPr>
          <a:xfrm>
            <a:off x="7340317" y="2817951"/>
            <a:ext cx="437360" cy="1818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31A46EB-DF3E-F685-7A7C-60A501D50000}"/>
              </a:ext>
            </a:extLst>
          </p:cNvPr>
          <p:cNvSpPr/>
          <p:nvPr/>
        </p:nvSpPr>
        <p:spPr>
          <a:xfrm>
            <a:off x="6902957" y="2817951"/>
            <a:ext cx="437360" cy="181844"/>
          </a:xfrm>
          <a:prstGeom prst="rect">
            <a:avLst/>
          </a:prstGeom>
          <a:solidFill>
            <a:srgbClr val="FDE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B9B476E-B80C-1F60-AE94-5899EB2B9BD1}"/>
              </a:ext>
            </a:extLst>
          </p:cNvPr>
          <p:cNvSpPr/>
          <p:nvPr/>
        </p:nvSpPr>
        <p:spPr>
          <a:xfrm>
            <a:off x="9339471" y="2821220"/>
            <a:ext cx="437360" cy="1818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E8FC7A4E-FF66-AFC1-292C-31EA1C455F56}"/>
              </a:ext>
            </a:extLst>
          </p:cNvPr>
          <p:cNvSpPr/>
          <p:nvPr/>
        </p:nvSpPr>
        <p:spPr>
          <a:xfrm>
            <a:off x="8902111" y="2821220"/>
            <a:ext cx="437360" cy="181844"/>
          </a:xfrm>
          <a:prstGeom prst="rect">
            <a:avLst/>
          </a:prstGeom>
          <a:solidFill>
            <a:srgbClr val="FDE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83" name="直線箭頭接點 82">
            <a:extLst>
              <a:ext uri="{FF2B5EF4-FFF2-40B4-BE49-F238E27FC236}">
                <a16:creationId xmlns:a16="http://schemas.microsoft.com/office/drawing/2014/main" id="{C5DF0D29-74DA-CE0E-DEB6-834E618E51A1}"/>
              </a:ext>
            </a:extLst>
          </p:cNvPr>
          <p:cNvCxnSpPr>
            <a:cxnSpLocks/>
            <a:stCxn id="9" idx="0"/>
            <a:endCxn id="76" idx="2"/>
          </p:cNvCxnSpPr>
          <p:nvPr/>
        </p:nvCxnSpPr>
        <p:spPr>
          <a:xfrm flipV="1">
            <a:off x="2727304" y="3003918"/>
            <a:ext cx="381133" cy="15547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箭頭接點 85">
            <a:extLst>
              <a:ext uri="{FF2B5EF4-FFF2-40B4-BE49-F238E27FC236}">
                <a16:creationId xmlns:a16="http://schemas.microsoft.com/office/drawing/2014/main" id="{6950F7FB-43F2-047D-0BAB-88517C6E707D}"/>
              </a:ext>
            </a:extLst>
          </p:cNvPr>
          <p:cNvCxnSpPr>
            <a:cxnSpLocks/>
            <a:stCxn id="16" idx="0"/>
            <a:endCxn id="75" idx="2"/>
          </p:cNvCxnSpPr>
          <p:nvPr/>
        </p:nvCxnSpPr>
        <p:spPr>
          <a:xfrm flipH="1" flipV="1">
            <a:off x="3545797" y="3003918"/>
            <a:ext cx="248307" cy="61658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67B2FBE-D26B-6C69-97AA-1ED5D41D2878}"/>
              </a:ext>
            </a:extLst>
          </p:cNvPr>
          <p:cNvSpPr txBox="1"/>
          <p:nvPr/>
        </p:nvSpPr>
        <p:spPr>
          <a:xfrm>
            <a:off x="599398" y="2721385"/>
            <a:ext cx="183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Concatenation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cxnSp>
        <p:nvCxnSpPr>
          <p:cNvPr id="90" name="直線箭頭接點 89">
            <a:extLst>
              <a:ext uri="{FF2B5EF4-FFF2-40B4-BE49-F238E27FC236}">
                <a16:creationId xmlns:a16="http://schemas.microsoft.com/office/drawing/2014/main" id="{6652BA09-5BAB-500A-D9FA-A3042683AE7C}"/>
              </a:ext>
            </a:extLst>
          </p:cNvPr>
          <p:cNvCxnSpPr>
            <a:cxnSpLocks/>
            <a:stCxn id="10" idx="0"/>
            <a:endCxn id="78" idx="2"/>
          </p:cNvCxnSpPr>
          <p:nvPr/>
        </p:nvCxnSpPr>
        <p:spPr>
          <a:xfrm flipV="1">
            <a:off x="4823935" y="3003234"/>
            <a:ext cx="266174" cy="1555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箭頭接點 92">
            <a:extLst>
              <a:ext uri="{FF2B5EF4-FFF2-40B4-BE49-F238E27FC236}">
                <a16:creationId xmlns:a16="http://schemas.microsoft.com/office/drawing/2014/main" id="{5F124A8B-1D19-A80B-3717-62AAFE201CDE}"/>
              </a:ext>
            </a:extLst>
          </p:cNvPr>
          <p:cNvCxnSpPr>
            <a:cxnSpLocks/>
            <a:stCxn id="17" idx="0"/>
            <a:endCxn id="77" idx="2"/>
          </p:cNvCxnSpPr>
          <p:nvPr/>
        </p:nvCxnSpPr>
        <p:spPr>
          <a:xfrm flipH="1" flipV="1">
            <a:off x="5527469" y="3003234"/>
            <a:ext cx="339648" cy="6172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線箭頭接點 95">
            <a:extLst>
              <a:ext uri="{FF2B5EF4-FFF2-40B4-BE49-F238E27FC236}">
                <a16:creationId xmlns:a16="http://schemas.microsoft.com/office/drawing/2014/main" id="{7F30CCF6-85B2-691D-98A2-51BEBD2A0920}"/>
              </a:ext>
            </a:extLst>
          </p:cNvPr>
          <p:cNvCxnSpPr>
            <a:cxnSpLocks/>
            <a:stCxn id="18" idx="0"/>
            <a:endCxn id="79" idx="2"/>
          </p:cNvCxnSpPr>
          <p:nvPr/>
        </p:nvCxnSpPr>
        <p:spPr>
          <a:xfrm flipH="1" flipV="1">
            <a:off x="7558997" y="2999795"/>
            <a:ext cx="381133" cy="6207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線箭頭接點 98">
            <a:extLst>
              <a:ext uri="{FF2B5EF4-FFF2-40B4-BE49-F238E27FC236}">
                <a16:creationId xmlns:a16="http://schemas.microsoft.com/office/drawing/2014/main" id="{2B115BEF-3CAF-1CEF-E250-3841445F1B99}"/>
              </a:ext>
            </a:extLst>
          </p:cNvPr>
          <p:cNvCxnSpPr>
            <a:cxnSpLocks/>
            <a:stCxn id="11" idx="0"/>
            <a:endCxn id="80" idx="2"/>
          </p:cNvCxnSpPr>
          <p:nvPr/>
        </p:nvCxnSpPr>
        <p:spPr>
          <a:xfrm flipV="1">
            <a:off x="7018095" y="2999795"/>
            <a:ext cx="103542" cy="15588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線箭頭接點 101">
            <a:extLst>
              <a:ext uri="{FF2B5EF4-FFF2-40B4-BE49-F238E27FC236}">
                <a16:creationId xmlns:a16="http://schemas.microsoft.com/office/drawing/2014/main" id="{33EC3196-8F8E-255B-76B5-8BCC0473BD30}"/>
              </a:ext>
            </a:extLst>
          </p:cNvPr>
          <p:cNvCxnSpPr>
            <a:cxnSpLocks/>
            <a:stCxn id="12" idx="0"/>
            <a:endCxn id="82" idx="2"/>
          </p:cNvCxnSpPr>
          <p:nvPr/>
        </p:nvCxnSpPr>
        <p:spPr>
          <a:xfrm flipH="1" flipV="1">
            <a:off x="9120791" y="3003064"/>
            <a:ext cx="158314" cy="155561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箭頭接點 104">
            <a:extLst>
              <a:ext uri="{FF2B5EF4-FFF2-40B4-BE49-F238E27FC236}">
                <a16:creationId xmlns:a16="http://schemas.microsoft.com/office/drawing/2014/main" id="{C8A000F9-8311-CC55-A13A-EE31603F4569}"/>
              </a:ext>
            </a:extLst>
          </p:cNvPr>
          <p:cNvCxnSpPr>
            <a:cxnSpLocks/>
            <a:stCxn id="19" idx="0"/>
            <a:endCxn id="81" idx="2"/>
          </p:cNvCxnSpPr>
          <p:nvPr/>
        </p:nvCxnSpPr>
        <p:spPr>
          <a:xfrm flipH="1" flipV="1">
            <a:off x="9558151" y="3003064"/>
            <a:ext cx="454991" cy="617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字方塊 107">
            <a:extLst>
              <a:ext uri="{FF2B5EF4-FFF2-40B4-BE49-F238E27FC236}">
                <a16:creationId xmlns:a16="http://schemas.microsoft.com/office/drawing/2014/main" id="{D002A8B1-5D7C-CE14-C45C-8F4CB37375AE}"/>
              </a:ext>
            </a:extLst>
          </p:cNvPr>
          <p:cNvSpPr txBox="1"/>
          <p:nvPr/>
        </p:nvSpPr>
        <p:spPr>
          <a:xfrm>
            <a:off x="3035161" y="2305264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y</a:t>
            </a:r>
            <a:r>
              <a:rPr kumimoji="1" lang="en-US" altLang="zh-TW" sz="2400" baseline="-25000" dirty="0"/>
              <a:t>1</a:t>
            </a:r>
            <a:endParaRPr kumimoji="1" lang="zh-TW" altLang="en-US" sz="2400" baseline="-25000" dirty="0"/>
          </a:p>
        </p:txBody>
      </p:sp>
      <p:sp>
        <p:nvSpPr>
          <p:cNvPr id="109" name="文字方塊 108">
            <a:extLst>
              <a:ext uri="{FF2B5EF4-FFF2-40B4-BE49-F238E27FC236}">
                <a16:creationId xmlns:a16="http://schemas.microsoft.com/office/drawing/2014/main" id="{05C281C9-102B-9BC1-D64A-AD6538E6A7D2}"/>
              </a:ext>
            </a:extLst>
          </p:cNvPr>
          <p:cNvSpPr txBox="1"/>
          <p:nvPr/>
        </p:nvSpPr>
        <p:spPr>
          <a:xfrm>
            <a:off x="5012116" y="2305160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y</a:t>
            </a:r>
            <a:r>
              <a:rPr kumimoji="1" lang="en-US" altLang="zh-TW" sz="2400" baseline="-25000" dirty="0"/>
              <a:t>2</a:t>
            </a:r>
            <a:endParaRPr kumimoji="1" lang="zh-TW" altLang="en-US" sz="2400" baseline="-25000" dirty="0"/>
          </a:p>
        </p:txBody>
      </p:sp>
      <p:sp>
        <p:nvSpPr>
          <p:cNvPr id="110" name="文字方塊 109">
            <a:extLst>
              <a:ext uri="{FF2B5EF4-FFF2-40B4-BE49-F238E27FC236}">
                <a16:creationId xmlns:a16="http://schemas.microsoft.com/office/drawing/2014/main" id="{7306B0FF-BF23-0DFD-B766-020163F5BFB7}"/>
              </a:ext>
            </a:extLst>
          </p:cNvPr>
          <p:cNvSpPr txBox="1"/>
          <p:nvPr/>
        </p:nvSpPr>
        <p:spPr>
          <a:xfrm>
            <a:off x="7049283" y="2305160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y</a:t>
            </a:r>
            <a:r>
              <a:rPr kumimoji="1" lang="en-US" altLang="zh-TW" sz="2400" baseline="-25000" dirty="0"/>
              <a:t>3</a:t>
            </a:r>
            <a:endParaRPr kumimoji="1" lang="zh-TW" altLang="en-US" sz="2400" baseline="-25000" dirty="0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FB60800A-80FE-01E4-6B26-A36A733C334F}"/>
              </a:ext>
            </a:extLst>
          </p:cNvPr>
          <p:cNvSpPr txBox="1"/>
          <p:nvPr/>
        </p:nvSpPr>
        <p:spPr>
          <a:xfrm>
            <a:off x="9038128" y="2310566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/>
              <a:t>y</a:t>
            </a:r>
            <a:r>
              <a:rPr kumimoji="1" lang="en-US" altLang="zh-TW" sz="2400" baseline="-25000" dirty="0" err="1"/>
              <a:t>n</a:t>
            </a:r>
            <a:endParaRPr kumimoji="1" lang="zh-TW" altLang="en-US" sz="2400" baseline="-25000" dirty="0"/>
          </a:p>
        </p:txBody>
      </p:sp>
      <p:sp>
        <p:nvSpPr>
          <p:cNvPr id="112" name="向右箭號 111">
            <a:extLst>
              <a:ext uri="{FF2B5EF4-FFF2-40B4-BE49-F238E27FC236}">
                <a16:creationId xmlns:a16="http://schemas.microsoft.com/office/drawing/2014/main" id="{19945ACD-1C37-BC07-7115-24F49869A8B9}"/>
              </a:ext>
            </a:extLst>
          </p:cNvPr>
          <p:cNvSpPr/>
          <p:nvPr/>
        </p:nvSpPr>
        <p:spPr>
          <a:xfrm rot="10800000">
            <a:off x="10968929" y="3372488"/>
            <a:ext cx="260059" cy="31027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向右箭號 112">
            <a:extLst>
              <a:ext uri="{FF2B5EF4-FFF2-40B4-BE49-F238E27FC236}">
                <a16:creationId xmlns:a16="http://schemas.microsoft.com/office/drawing/2014/main" id="{C89F3CBE-01DF-EFF6-8819-40504FAF075E}"/>
              </a:ext>
            </a:extLst>
          </p:cNvPr>
          <p:cNvSpPr/>
          <p:nvPr/>
        </p:nvSpPr>
        <p:spPr>
          <a:xfrm>
            <a:off x="1304848" y="4328998"/>
            <a:ext cx="260059" cy="3102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80734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FEA7DB-9BFE-98EA-C99C-61DB3C399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Bidirectional RNNs for Sequence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37818D3-2611-275D-A019-8CD30EA0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ACA7B9-2B33-7783-B244-DF114DD31823}"/>
              </a:ext>
            </a:extLst>
          </p:cNvPr>
          <p:cNvSpPr/>
          <p:nvPr/>
        </p:nvSpPr>
        <p:spPr>
          <a:xfrm>
            <a:off x="2127491" y="5016966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1C1198-6143-65FB-3F06-68FEC3F561A9}"/>
              </a:ext>
            </a:extLst>
          </p:cNvPr>
          <p:cNvSpPr/>
          <p:nvPr/>
        </p:nvSpPr>
        <p:spPr>
          <a:xfrm>
            <a:off x="4224122" y="5016966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5D96B68-7265-74F6-81F7-41BBFAAC41BD}"/>
              </a:ext>
            </a:extLst>
          </p:cNvPr>
          <p:cNvSpPr/>
          <p:nvPr/>
        </p:nvSpPr>
        <p:spPr>
          <a:xfrm>
            <a:off x="6418282" y="5016966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4B7050-481E-9D17-E2EC-2263657736E1}"/>
              </a:ext>
            </a:extLst>
          </p:cNvPr>
          <p:cNvSpPr/>
          <p:nvPr/>
        </p:nvSpPr>
        <p:spPr>
          <a:xfrm>
            <a:off x="8679292" y="5016966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78019C5F-DE98-2E93-7213-96BD3BFE696A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3327117" y="5257061"/>
            <a:ext cx="89700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1EC21411-0260-540C-A09B-25BB89F30013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5423748" y="5257061"/>
            <a:ext cx="99453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169217D9-069D-A4D9-84CB-F0413D99A095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7617908" y="5257061"/>
            <a:ext cx="1061384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9604787E-66F7-1209-CE81-B09144F61DCC}"/>
              </a:ext>
            </a:extLst>
          </p:cNvPr>
          <p:cNvSpPr/>
          <p:nvPr/>
        </p:nvSpPr>
        <p:spPr>
          <a:xfrm>
            <a:off x="3194291" y="4078797"/>
            <a:ext cx="1199626" cy="48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0B18EE8-8BB9-0726-E6BD-A14F0B99B80D}"/>
              </a:ext>
            </a:extLst>
          </p:cNvPr>
          <p:cNvSpPr/>
          <p:nvPr/>
        </p:nvSpPr>
        <p:spPr>
          <a:xfrm>
            <a:off x="5267304" y="4078797"/>
            <a:ext cx="1199626" cy="48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3648DD-F2DF-3AFB-091E-B6C4B26FC601}"/>
              </a:ext>
            </a:extLst>
          </p:cNvPr>
          <p:cNvSpPr/>
          <p:nvPr/>
        </p:nvSpPr>
        <p:spPr>
          <a:xfrm>
            <a:off x="7340317" y="4078797"/>
            <a:ext cx="1199626" cy="48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765485-9E43-97BD-9CF1-177B3CE61900}"/>
              </a:ext>
            </a:extLst>
          </p:cNvPr>
          <p:cNvSpPr/>
          <p:nvPr/>
        </p:nvSpPr>
        <p:spPr>
          <a:xfrm>
            <a:off x="9413329" y="4078797"/>
            <a:ext cx="1199626" cy="48019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38E8E03A-046B-1135-9BC2-F4594F72547D}"/>
              </a:ext>
            </a:extLst>
          </p:cNvPr>
          <p:cNvCxnSpPr>
            <a:cxnSpLocks/>
            <a:stCxn id="17" idx="1"/>
            <a:endCxn id="16" idx="3"/>
          </p:cNvCxnSpPr>
          <p:nvPr/>
        </p:nvCxnSpPr>
        <p:spPr>
          <a:xfrm flipH="1">
            <a:off x="4393917" y="4318892"/>
            <a:ext cx="8733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70403AAA-997A-1B88-B464-44CB56730950}"/>
              </a:ext>
            </a:extLst>
          </p:cNvPr>
          <p:cNvCxnSpPr>
            <a:cxnSpLocks/>
            <a:stCxn id="18" idx="1"/>
            <a:endCxn id="17" idx="3"/>
          </p:cNvCxnSpPr>
          <p:nvPr/>
        </p:nvCxnSpPr>
        <p:spPr>
          <a:xfrm flipH="1">
            <a:off x="6466930" y="4318892"/>
            <a:ext cx="87338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43291A05-F6FE-2A43-D07F-0139066553D9}"/>
              </a:ext>
            </a:extLst>
          </p:cNvPr>
          <p:cNvCxnSpPr>
            <a:cxnSpLocks/>
            <a:stCxn id="19" idx="1"/>
            <a:endCxn id="18" idx="3"/>
          </p:cNvCxnSpPr>
          <p:nvPr/>
        </p:nvCxnSpPr>
        <p:spPr>
          <a:xfrm flipH="1">
            <a:off x="8539943" y="4318892"/>
            <a:ext cx="873386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4425D8D-C21F-FF46-F3C6-1E46623108D5}"/>
              </a:ext>
            </a:extLst>
          </p:cNvPr>
          <p:cNvSpPr txBox="1"/>
          <p:nvPr/>
        </p:nvSpPr>
        <p:spPr>
          <a:xfrm>
            <a:off x="970510" y="5293115"/>
            <a:ext cx="87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RNN1</a:t>
            </a:r>
            <a:endParaRPr kumimoji="1" lang="zh-TW" altLang="en-US" b="1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DD01FF9-72D7-A229-3A25-98EC40B9FE43}"/>
              </a:ext>
            </a:extLst>
          </p:cNvPr>
          <p:cNvSpPr txBox="1"/>
          <p:nvPr/>
        </p:nvSpPr>
        <p:spPr>
          <a:xfrm>
            <a:off x="10696263" y="4361772"/>
            <a:ext cx="87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/>
              <a:t>RNN2</a:t>
            </a:r>
            <a:endParaRPr kumimoji="1" lang="zh-TW" altLang="en-US" b="1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13C36E6-9841-794C-F03D-F5D654C5345F}"/>
              </a:ext>
            </a:extLst>
          </p:cNvPr>
          <p:cNvSpPr txBox="1"/>
          <p:nvPr/>
        </p:nvSpPr>
        <p:spPr>
          <a:xfrm>
            <a:off x="9721186" y="6066595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/>
              <a:t>x</a:t>
            </a:r>
            <a:r>
              <a:rPr kumimoji="1" lang="en-US" altLang="zh-TW" sz="2400" baseline="-25000" dirty="0" err="1"/>
              <a:t>n</a:t>
            </a:r>
            <a:endParaRPr kumimoji="1" lang="zh-TW" altLang="en-US" sz="2400" baseline="-250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278DC68-2C3C-C53F-B10B-4601F724F894}"/>
              </a:ext>
            </a:extLst>
          </p:cNvPr>
          <p:cNvSpPr txBox="1"/>
          <p:nvPr/>
        </p:nvSpPr>
        <p:spPr>
          <a:xfrm>
            <a:off x="7648174" y="6066595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x</a:t>
            </a:r>
            <a:r>
              <a:rPr kumimoji="1" lang="en-US" altLang="zh-TW" sz="2400" baseline="-25000" dirty="0"/>
              <a:t>3</a:t>
            </a:r>
            <a:endParaRPr kumimoji="1" lang="zh-TW" altLang="en-US" sz="2400" baseline="-250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8690A82-E595-56B3-94DA-172101EA4FD0}"/>
              </a:ext>
            </a:extLst>
          </p:cNvPr>
          <p:cNvSpPr txBox="1"/>
          <p:nvPr/>
        </p:nvSpPr>
        <p:spPr>
          <a:xfrm>
            <a:off x="5573257" y="6066595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x</a:t>
            </a:r>
            <a:r>
              <a:rPr kumimoji="1" lang="en-US" altLang="zh-TW" sz="2400" baseline="-25000" dirty="0"/>
              <a:t>2</a:t>
            </a:r>
            <a:endParaRPr kumimoji="1" lang="zh-TW" altLang="en-US" sz="2400" baseline="-25000" dirty="0"/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27FC95F6-68F2-F31C-BD5A-F460C18612C4}"/>
              </a:ext>
            </a:extLst>
          </p:cNvPr>
          <p:cNvSpPr txBox="1"/>
          <p:nvPr/>
        </p:nvSpPr>
        <p:spPr>
          <a:xfrm>
            <a:off x="3502148" y="6066598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x</a:t>
            </a:r>
            <a:r>
              <a:rPr kumimoji="1" lang="en-US" altLang="zh-TW" sz="2400" baseline="-25000" dirty="0"/>
              <a:t>1</a:t>
            </a:r>
            <a:endParaRPr kumimoji="1" lang="zh-TW" altLang="en-US" sz="2400" baseline="-25000" dirty="0"/>
          </a:p>
        </p:txBody>
      </p: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420437F5-811A-16F9-34D8-4075215DD4A5}"/>
              </a:ext>
            </a:extLst>
          </p:cNvPr>
          <p:cNvCxnSpPr>
            <a:cxnSpLocks/>
            <a:stCxn id="28" idx="0"/>
            <a:endCxn id="9" idx="2"/>
          </p:cNvCxnSpPr>
          <p:nvPr/>
        </p:nvCxnSpPr>
        <p:spPr>
          <a:xfrm flipH="1" flipV="1">
            <a:off x="2727304" y="5497156"/>
            <a:ext cx="1066800" cy="569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8A939648-C955-6A4B-3354-5859DD8B64CB}"/>
              </a:ext>
            </a:extLst>
          </p:cNvPr>
          <p:cNvCxnSpPr>
            <a:cxnSpLocks/>
            <a:stCxn id="28" idx="0"/>
            <a:endCxn id="16" idx="2"/>
          </p:cNvCxnSpPr>
          <p:nvPr/>
        </p:nvCxnSpPr>
        <p:spPr>
          <a:xfrm flipV="1">
            <a:off x="3794104" y="4558987"/>
            <a:ext cx="0" cy="15076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箭頭接點 44">
            <a:extLst>
              <a:ext uri="{FF2B5EF4-FFF2-40B4-BE49-F238E27FC236}">
                <a16:creationId xmlns:a16="http://schemas.microsoft.com/office/drawing/2014/main" id="{D189140E-E82A-83CD-F1BD-861BCFFA7705}"/>
              </a:ext>
            </a:extLst>
          </p:cNvPr>
          <p:cNvCxnSpPr>
            <a:cxnSpLocks/>
            <a:stCxn id="27" idx="0"/>
            <a:endCxn id="17" idx="2"/>
          </p:cNvCxnSpPr>
          <p:nvPr/>
        </p:nvCxnSpPr>
        <p:spPr>
          <a:xfrm flipV="1">
            <a:off x="5865213" y="4558987"/>
            <a:ext cx="1904" cy="1507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6ACC4A81-0BFC-86B1-E6E3-5983FD13E16D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7940130" y="4558987"/>
            <a:ext cx="0" cy="1507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3EF20300-7352-41BB-BCD8-D2A3EB62BC0F}"/>
              </a:ext>
            </a:extLst>
          </p:cNvPr>
          <p:cNvCxnSpPr>
            <a:cxnSpLocks/>
            <a:stCxn id="25" idx="0"/>
            <a:endCxn id="19" idx="2"/>
          </p:cNvCxnSpPr>
          <p:nvPr/>
        </p:nvCxnSpPr>
        <p:spPr>
          <a:xfrm flipV="1">
            <a:off x="10013142" y="4558987"/>
            <a:ext cx="0" cy="1507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1F10ECF2-6D5C-B55C-40D5-0385E342DAFA}"/>
              </a:ext>
            </a:extLst>
          </p:cNvPr>
          <p:cNvCxnSpPr>
            <a:cxnSpLocks/>
            <a:stCxn id="27" idx="0"/>
            <a:endCxn id="10" idx="2"/>
          </p:cNvCxnSpPr>
          <p:nvPr/>
        </p:nvCxnSpPr>
        <p:spPr>
          <a:xfrm flipH="1" flipV="1">
            <a:off x="4823935" y="5497156"/>
            <a:ext cx="1041278" cy="569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00C4854B-F6C3-D554-1C75-48F660617EBD}"/>
              </a:ext>
            </a:extLst>
          </p:cNvPr>
          <p:cNvCxnSpPr>
            <a:cxnSpLocks/>
            <a:stCxn id="26" idx="0"/>
            <a:endCxn id="11" idx="2"/>
          </p:cNvCxnSpPr>
          <p:nvPr/>
        </p:nvCxnSpPr>
        <p:spPr>
          <a:xfrm flipH="1" flipV="1">
            <a:off x="7018095" y="5497156"/>
            <a:ext cx="922035" cy="569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85ECDAC0-9F46-88F8-BBB8-EE6913A3D1C1}"/>
              </a:ext>
            </a:extLst>
          </p:cNvPr>
          <p:cNvCxnSpPr>
            <a:cxnSpLocks/>
            <a:stCxn id="25" idx="0"/>
            <a:endCxn id="12" idx="2"/>
          </p:cNvCxnSpPr>
          <p:nvPr/>
        </p:nvCxnSpPr>
        <p:spPr>
          <a:xfrm flipH="1" flipV="1">
            <a:off x="9279105" y="5497156"/>
            <a:ext cx="734037" cy="5694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4D01559E-DC87-8DC6-BA7E-50A232E4AC03}"/>
              </a:ext>
            </a:extLst>
          </p:cNvPr>
          <p:cNvSpPr/>
          <p:nvPr/>
        </p:nvSpPr>
        <p:spPr>
          <a:xfrm>
            <a:off x="6580735" y="3262681"/>
            <a:ext cx="437360" cy="18184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88461A3-9E49-630F-4A36-96DE2399716D}"/>
              </a:ext>
            </a:extLst>
          </p:cNvPr>
          <p:cNvSpPr/>
          <p:nvPr/>
        </p:nvSpPr>
        <p:spPr>
          <a:xfrm>
            <a:off x="6143375" y="3262681"/>
            <a:ext cx="437360" cy="181844"/>
          </a:xfrm>
          <a:prstGeom prst="rect">
            <a:avLst/>
          </a:prstGeom>
          <a:solidFill>
            <a:srgbClr val="FDE7D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767B2FBE-D26B-6C69-97AA-1ED5D41D2878}"/>
              </a:ext>
            </a:extLst>
          </p:cNvPr>
          <p:cNvSpPr txBox="1"/>
          <p:nvPr/>
        </p:nvSpPr>
        <p:spPr>
          <a:xfrm>
            <a:off x="4224122" y="3159759"/>
            <a:ext cx="1824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b="1" dirty="0">
                <a:solidFill>
                  <a:srgbClr val="0070C0"/>
                </a:solidFill>
              </a:rPr>
              <a:t>Concatenation</a:t>
            </a:r>
            <a:endParaRPr kumimoji="1"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12" name="向右箭號 111">
            <a:extLst>
              <a:ext uri="{FF2B5EF4-FFF2-40B4-BE49-F238E27FC236}">
                <a16:creationId xmlns:a16="http://schemas.microsoft.com/office/drawing/2014/main" id="{19945ACD-1C37-BC07-7115-24F49869A8B9}"/>
              </a:ext>
            </a:extLst>
          </p:cNvPr>
          <p:cNvSpPr/>
          <p:nvPr/>
        </p:nvSpPr>
        <p:spPr>
          <a:xfrm rot="10800000">
            <a:off x="10968929" y="4051498"/>
            <a:ext cx="260059" cy="310274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3" name="向右箭號 112">
            <a:extLst>
              <a:ext uri="{FF2B5EF4-FFF2-40B4-BE49-F238E27FC236}">
                <a16:creationId xmlns:a16="http://schemas.microsoft.com/office/drawing/2014/main" id="{C89F3CBE-01DF-EFF6-8819-40504FAF075E}"/>
              </a:ext>
            </a:extLst>
          </p:cNvPr>
          <p:cNvSpPr/>
          <p:nvPr/>
        </p:nvSpPr>
        <p:spPr>
          <a:xfrm>
            <a:off x="1304848" y="5008008"/>
            <a:ext cx="260059" cy="310274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E445A2-C5F8-6EC3-472D-C3B815DE72E3}"/>
              </a:ext>
            </a:extLst>
          </p:cNvPr>
          <p:cNvSpPr>
            <a:spLocks noGrp="1"/>
          </p:cNvSpPr>
          <p:nvPr/>
        </p:nvSpPr>
        <p:spPr>
          <a:xfrm>
            <a:off x="999823" y="1621348"/>
            <a:ext cx="10185934" cy="1161144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20F0502020204030204" pitchFamily="34" charset="0"/>
              <a:buChar char="Ø"/>
            </a:pPr>
            <a:r>
              <a:rPr lang="zh-TW" altLang="en-US" dirty="0">
                <a:latin typeface="Calibri" panose="020F0502020204030204" pitchFamily="34" charset="0"/>
                <a:ea typeface="新細明體"/>
                <a:cs typeface="Calibri"/>
              </a:rPr>
              <a:t> </a:t>
            </a:r>
            <a:r>
              <a:rPr lang="zh-TW" altLang="en-US" dirty="0">
                <a:latin typeface="Calibri" panose="020F0502020204030204" pitchFamily="34" charset="0"/>
                <a:ea typeface="新細明體"/>
                <a:cs typeface="+mn-lt"/>
              </a:rPr>
              <a:t>The final hidden units from the forward and backward passes are combined to represent the entire sequence.</a:t>
            </a:r>
          </a:p>
          <a:p>
            <a:pPr>
              <a:buFont typeface="Wingdings" panose="020F0502020204030204" pitchFamily="34" charset="0"/>
              <a:buChar char="Ø"/>
            </a:pPr>
            <a:r>
              <a:rPr lang="zh-TW" altLang="en-US" dirty="0">
                <a:latin typeface="Calibri" panose="020F0502020204030204" pitchFamily="34" charset="0"/>
                <a:ea typeface="新細明體"/>
                <a:cs typeface="+mn-lt"/>
              </a:rPr>
              <a:t> This combined representation serves as input to the subsequent classifier.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58EA05F-2F20-7E97-AE94-0FF472504077}"/>
              </a:ext>
            </a:extLst>
          </p:cNvPr>
          <p:cNvSpPr/>
          <p:nvPr/>
        </p:nvSpPr>
        <p:spPr>
          <a:xfrm>
            <a:off x="6092790" y="2945642"/>
            <a:ext cx="1002912" cy="27245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FFN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曲線接點 7">
            <a:extLst>
              <a:ext uri="{FF2B5EF4-FFF2-40B4-BE49-F238E27FC236}">
                <a16:creationId xmlns:a16="http://schemas.microsoft.com/office/drawing/2014/main" id="{2DAE21A6-3210-2B52-68EF-82CA013ED4A6}"/>
              </a:ext>
            </a:extLst>
          </p:cNvPr>
          <p:cNvCxnSpPr>
            <a:stCxn id="16" idx="1"/>
            <a:endCxn id="77" idx="2"/>
          </p:cNvCxnSpPr>
          <p:nvPr/>
        </p:nvCxnSpPr>
        <p:spPr>
          <a:xfrm rot="10800000" flipH="1">
            <a:off x="3194291" y="3444526"/>
            <a:ext cx="3605124" cy="874367"/>
          </a:xfrm>
          <a:prstGeom prst="curvedConnector4">
            <a:avLst>
              <a:gd name="adj1" fmla="val -6341"/>
              <a:gd name="adj2" fmla="val 6373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線接點 29">
            <a:extLst>
              <a:ext uri="{FF2B5EF4-FFF2-40B4-BE49-F238E27FC236}">
                <a16:creationId xmlns:a16="http://schemas.microsoft.com/office/drawing/2014/main" id="{5389942F-9FC4-9DE4-9DE7-D7C11A51A718}"/>
              </a:ext>
            </a:extLst>
          </p:cNvPr>
          <p:cNvCxnSpPr>
            <a:cxnSpLocks/>
            <a:stCxn id="12" idx="0"/>
            <a:endCxn id="78" idx="2"/>
          </p:cNvCxnSpPr>
          <p:nvPr/>
        </p:nvCxnSpPr>
        <p:spPr>
          <a:xfrm rot="16200000" flipV="1">
            <a:off x="7034360" y="2772221"/>
            <a:ext cx="1572441" cy="2917050"/>
          </a:xfrm>
          <a:prstGeom prst="curvedConnector3">
            <a:avLst>
              <a:gd name="adj1" fmla="val 814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400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4F1A4A-CD25-CA33-D24D-3378C19FC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" panose="020F0502020204030204" pitchFamily="34" charset="0"/>
              </a:rPr>
              <a:t>RNNs for Sequence Classification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80EE0A-14CB-26DA-AFB0-AC82E231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B04E54-D2BC-8D8D-50F0-461FD07E0978}"/>
              </a:ext>
            </a:extLst>
          </p:cNvPr>
          <p:cNvSpPr/>
          <p:nvPr/>
        </p:nvSpPr>
        <p:spPr>
          <a:xfrm>
            <a:off x="3068697" y="5154877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690842-2CE2-E937-C171-AA4EC12DB334}"/>
              </a:ext>
            </a:extLst>
          </p:cNvPr>
          <p:cNvSpPr/>
          <p:nvPr/>
        </p:nvSpPr>
        <p:spPr>
          <a:xfrm>
            <a:off x="4831783" y="5154877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CEE7C6-F0A2-9CC7-3EC1-6F5250ECDFDE}"/>
              </a:ext>
            </a:extLst>
          </p:cNvPr>
          <p:cNvSpPr/>
          <p:nvPr/>
        </p:nvSpPr>
        <p:spPr>
          <a:xfrm>
            <a:off x="6594869" y="5154877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E84988-8F7F-FD67-2DBD-AE6DA97211BF}"/>
              </a:ext>
            </a:extLst>
          </p:cNvPr>
          <p:cNvSpPr/>
          <p:nvPr/>
        </p:nvSpPr>
        <p:spPr>
          <a:xfrm>
            <a:off x="8357955" y="5154877"/>
            <a:ext cx="1199626" cy="480190"/>
          </a:xfrm>
          <a:prstGeom prst="rect">
            <a:avLst/>
          </a:prstGeom>
          <a:solidFill>
            <a:srgbClr val="FDE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RNN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04A82676-3DD9-5CBC-80CA-998E95154332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268323" y="5394972"/>
            <a:ext cx="5634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BB0ACD56-077F-C9B2-46F1-8C47271DCC9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6031409" y="5394972"/>
            <a:ext cx="56346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B7431EB4-9D29-2322-F02E-98753121375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7794495" y="5394972"/>
            <a:ext cx="5634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DE69DE4D-7AD4-BDC8-682F-B93B3563AD5C}"/>
              </a:ext>
            </a:extLst>
          </p:cNvPr>
          <p:cNvCxnSpPr>
            <a:cxnSpLocks/>
          </p:cNvCxnSpPr>
          <p:nvPr/>
        </p:nvCxnSpPr>
        <p:spPr>
          <a:xfrm>
            <a:off x="2505237" y="5394972"/>
            <a:ext cx="563460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F696ABF9-E315-977F-25E7-16CF78C0B9DA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V="1">
            <a:off x="8957768" y="4626194"/>
            <a:ext cx="1" cy="52868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1526BA0-669D-C4F9-1455-B37469D8E0CE}"/>
              </a:ext>
            </a:extLst>
          </p:cNvPr>
          <p:cNvSpPr txBox="1"/>
          <p:nvPr/>
        </p:nvSpPr>
        <p:spPr>
          <a:xfrm>
            <a:off x="8665813" y="4164529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/>
              <a:t>h</a:t>
            </a:r>
            <a:r>
              <a:rPr kumimoji="1" lang="en-US" altLang="zh-TW" sz="2400" baseline="-25000" dirty="0" err="1"/>
              <a:t>n</a:t>
            </a:r>
            <a:endParaRPr kumimoji="1" lang="zh-TW" altLang="en-US" sz="2400" baseline="-25000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DE4E141-BAE7-A865-A4F5-A4A6E33CD0AF}"/>
              </a:ext>
            </a:extLst>
          </p:cNvPr>
          <p:cNvSpPr txBox="1"/>
          <p:nvPr/>
        </p:nvSpPr>
        <p:spPr>
          <a:xfrm>
            <a:off x="8665813" y="6204510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/>
              <a:t>x</a:t>
            </a:r>
            <a:r>
              <a:rPr kumimoji="1" lang="en-US" altLang="zh-TW" sz="2400" baseline="-25000" dirty="0" err="1"/>
              <a:t>n</a:t>
            </a:r>
            <a:endParaRPr kumimoji="1" lang="zh-TW" altLang="en-US" sz="2400" baseline="-25000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5A4C08DF-E5D4-5563-EC2D-830A92791D61}"/>
              </a:ext>
            </a:extLst>
          </p:cNvPr>
          <p:cNvCxnSpPr>
            <a:cxnSpLocks/>
            <a:stCxn id="22" idx="0"/>
            <a:endCxn id="8" idx="2"/>
          </p:cNvCxnSpPr>
          <p:nvPr/>
        </p:nvCxnSpPr>
        <p:spPr>
          <a:xfrm flipH="1" flipV="1">
            <a:off x="8957768" y="5635067"/>
            <a:ext cx="1" cy="569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278D5D3-B09A-98A1-EBDC-D046681C4D7D}"/>
              </a:ext>
            </a:extLst>
          </p:cNvPr>
          <p:cNvSpPr txBox="1"/>
          <p:nvPr/>
        </p:nvSpPr>
        <p:spPr>
          <a:xfrm>
            <a:off x="6902726" y="6204510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x</a:t>
            </a:r>
            <a:r>
              <a:rPr kumimoji="1" lang="en-US" altLang="zh-TW" sz="2400" baseline="-25000" dirty="0"/>
              <a:t>3</a:t>
            </a:r>
            <a:endParaRPr kumimoji="1" lang="zh-TW" altLang="en-US" sz="2400" baseline="-25000" dirty="0"/>
          </a:p>
        </p:txBody>
      </p: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B8526637-2BD6-AFB8-4391-FFB61B9883C9}"/>
              </a:ext>
            </a:extLst>
          </p:cNvPr>
          <p:cNvCxnSpPr>
            <a:cxnSpLocks/>
            <a:stCxn id="29" idx="0"/>
            <a:endCxn id="7" idx="2"/>
          </p:cNvCxnSpPr>
          <p:nvPr/>
        </p:nvCxnSpPr>
        <p:spPr>
          <a:xfrm flipV="1">
            <a:off x="7194682" y="5635067"/>
            <a:ext cx="0" cy="5694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B97E4E5F-2C7B-BD7A-2851-B62968EE1DCC}"/>
              </a:ext>
            </a:extLst>
          </p:cNvPr>
          <p:cNvSpPr txBox="1"/>
          <p:nvPr/>
        </p:nvSpPr>
        <p:spPr>
          <a:xfrm>
            <a:off x="5139640" y="6204509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x</a:t>
            </a:r>
            <a:r>
              <a:rPr kumimoji="1" lang="en-US" altLang="zh-TW" sz="2400" baseline="-25000" dirty="0"/>
              <a:t>2</a:t>
            </a:r>
            <a:endParaRPr kumimoji="1" lang="zh-TW" altLang="en-US" sz="2400" baseline="-25000" dirty="0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F19E2494-222B-0814-C4BF-47AA2F14D440}"/>
              </a:ext>
            </a:extLst>
          </p:cNvPr>
          <p:cNvCxnSpPr>
            <a:cxnSpLocks/>
            <a:stCxn id="33" idx="0"/>
            <a:endCxn id="6" idx="2"/>
          </p:cNvCxnSpPr>
          <p:nvPr/>
        </p:nvCxnSpPr>
        <p:spPr>
          <a:xfrm flipV="1">
            <a:off x="5431596" y="5635067"/>
            <a:ext cx="0" cy="5694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F02BE93E-143E-F494-E2A5-B4CE3879C16C}"/>
              </a:ext>
            </a:extLst>
          </p:cNvPr>
          <p:cNvSpPr txBox="1"/>
          <p:nvPr/>
        </p:nvSpPr>
        <p:spPr>
          <a:xfrm>
            <a:off x="3376553" y="6204508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x</a:t>
            </a:r>
            <a:r>
              <a:rPr kumimoji="1" lang="en-US" altLang="zh-TW" sz="2400" baseline="-25000" dirty="0"/>
              <a:t>1</a:t>
            </a:r>
            <a:endParaRPr kumimoji="1" lang="zh-TW" altLang="en-US" sz="2400" baseline="-25000" dirty="0"/>
          </a:p>
        </p:txBody>
      </p: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88B6814A-3C7F-EA84-8719-15E95A77055B}"/>
              </a:ext>
            </a:extLst>
          </p:cNvPr>
          <p:cNvCxnSpPr>
            <a:cxnSpLocks/>
            <a:stCxn id="38" idx="0"/>
            <a:endCxn id="5" idx="2"/>
          </p:cNvCxnSpPr>
          <p:nvPr/>
        </p:nvCxnSpPr>
        <p:spPr>
          <a:xfrm flipV="1">
            <a:off x="3668509" y="5635067"/>
            <a:ext cx="1" cy="5694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7DF49CA-6CF6-7DB4-1B70-36AB7E8DEECD}"/>
              </a:ext>
            </a:extLst>
          </p:cNvPr>
          <p:cNvSpPr/>
          <p:nvPr/>
        </p:nvSpPr>
        <p:spPr>
          <a:xfrm>
            <a:off x="8277740" y="3240904"/>
            <a:ext cx="1359016" cy="3983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FFN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8DEDAD73-EC07-22D1-87E5-E42F9A81A3E2}"/>
              </a:ext>
            </a:extLst>
          </p:cNvPr>
          <p:cNvCxnSpPr>
            <a:cxnSpLocks/>
            <a:stCxn id="21" idx="0"/>
            <a:endCxn id="43" idx="2"/>
          </p:cNvCxnSpPr>
          <p:nvPr/>
        </p:nvCxnSpPr>
        <p:spPr>
          <a:xfrm flipH="1" flipV="1">
            <a:off x="8957248" y="3639224"/>
            <a:ext cx="521" cy="52530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4FCB8DC-5CE4-68DE-E83C-2089B15BC849}"/>
              </a:ext>
            </a:extLst>
          </p:cNvPr>
          <p:cNvSpPr/>
          <p:nvPr/>
        </p:nvSpPr>
        <p:spPr>
          <a:xfrm>
            <a:off x="5783975" y="1778024"/>
            <a:ext cx="1778957" cy="9829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Classifier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8DB77B57-3C2D-E26B-7DE1-110F78D5A9CE}"/>
              </a:ext>
            </a:extLst>
          </p:cNvPr>
          <p:cNvCxnSpPr/>
          <p:nvPr/>
        </p:nvCxnSpPr>
        <p:spPr>
          <a:xfrm>
            <a:off x="4991124" y="229248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0AC2D424-C201-5977-592C-BE24E500C28A}"/>
              </a:ext>
            </a:extLst>
          </p:cNvPr>
          <p:cNvCxnSpPr>
            <a:cxnSpLocks/>
          </p:cNvCxnSpPr>
          <p:nvPr/>
        </p:nvCxnSpPr>
        <p:spPr>
          <a:xfrm>
            <a:off x="7688932" y="2292481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18A97ED-564C-956B-F4FB-E36700E98E54}"/>
              </a:ext>
            </a:extLst>
          </p:cNvPr>
          <p:cNvSpPr txBox="1"/>
          <p:nvPr/>
        </p:nvSpPr>
        <p:spPr>
          <a:xfrm>
            <a:off x="8520426" y="1835928"/>
            <a:ext cx="1116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Positive</a:t>
            </a:r>
            <a:endParaRPr kumimoji="1" lang="zh-TW" altLang="en-US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45D059DD-6255-2747-EC02-C7018CC56B9B}"/>
              </a:ext>
            </a:extLst>
          </p:cNvPr>
          <p:cNvSpPr txBox="1"/>
          <p:nvPr/>
        </p:nvSpPr>
        <p:spPr>
          <a:xfrm>
            <a:off x="8520427" y="2333202"/>
            <a:ext cx="1116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Negative</a:t>
            </a:r>
            <a:endParaRPr kumimoji="1" lang="zh-TW" altLang="en-US" dirty="0"/>
          </a:p>
        </p:txBody>
      </p:sp>
      <p:pic>
        <p:nvPicPr>
          <p:cNvPr id="16" name="圖形 15" descr="核取方塊 (打勾) 以實心填滿">
            <a:extLst>
              <a:ext uri="{FF2B5EF4-FFF2-40B4-BE49-F238E27FC236}">
                <a16:creationId xmlns:a16="http://schemas.microsoft.com/office/drawing/2014/main" id="{2B1EF158-498D-B7E8-0BA1-E32A351FB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01303" y="2236038"/>
            <a:ext cx="625345" cy="625345"/>
          </a:xfrm>
          <a:prstGeom prst="rect">
            <a:avLst/>
          </a:prstGeom>
        </p:spPr>
      </p:pic>
      <p:sp>
        <p:nvSpPr>
          <p:cNvPr id="18" name="圓角矩形 17">
            <a:extLst>
              <a:ext uri="{FF2B5EF4-FFF2-40B4-BE49-F238E27FC236}">
                <a16:creationId xmlns:a16="http://schemas.microsoft.com/office/drawing/2014/main" id="{A3653BC2-A605-A5A9-2A10-3170798F91BB}"/>
              </a:ext>
            </a:extLst>
          </p:cNvPr>
          <p:cNvSpPr/>
          <p:nvPr/>
        </p:nvSpPr>
        <p:spPr>
          <a:xfrm>
            <a:off x="1306119" y="1869404"/>
            <a:ext cx="3638711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dirty="0">
                <a:solidFill>
                  <a:schemeClr val="tx1"/>
                </a:solidFill>
              </a:rPr>
              <a:t>This movie was awful. The ending was absolutely horrible.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7406DC4-AE6C-9997-C6CA-B7A3AEF2F03B}"/>
              </a:ext>
            </a:extLst>
          </p:cNvPr>
          <p:cNvSpPr txBox="1"/>
          <p:nvPr/>
        </p:nvSpPr>
        <p:spPr>
          <a:xfrm>
            <a:off x="1869071" y="5154877"/>
            <a:ext cx="583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h</a:t>
            </a:r>
            <a:r>
              <a:rPr kumimoji="1" lang="en-US" altLang="zh-TW" sz="2400" baseline="-25000" dirty="0"/>
              <a:t>0</a:t>
            </a:r>
            <a:endParaRPr kumimoji="1" lang="zh-TW" altLang="en-US"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52943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1" grpId="0"/>
      <p:bldP spid="22" grpId="0"/>
      <p:bldP spid="29" grpId="0"/>
      <p:bldP spid="33" grpId="0"/>
      <p:bldP spid="38" grpId="0"/>
      <p:bldP spid="43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47294B-057B-CF76-374A-E0E0AD930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為什麼我們需要序列模型</a:t>
            </a:r>
            <a:r>
              <a:rPr kumimoji="1" lang="en" altLang="zh-TW" dirty="0"/>
              <a:t>?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66F0BEF-F086-67B5-4C45-6C3E6E92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7E0D01-DF5F-9FDA-B28B-88BD22B023D6}"/>
              </a:ext>
            </a:extLst>
          </p:cNvPr>
          <p:cNvSpPr/>
          <p:nvPr/>
        </p:nvSpPr>
        <p:spPr>
          <a:xfrm>
            <a:off x="1341364" y="3732614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9430356-F0BC-3C54-0743-3EA48CCDF238}"/>
              </a:ext>
            </a:extLst>
          </p:cNvPr>
          <p:cNvSpPr/>
          <p:nvPr/>
        </p:nvSpPr>
        <p:spPr>
          <a:xfrm>
            <a:off x="2427099" y="3732614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7C8CBCE-CD50-F953-51E6-44FD642733A6}"/>
              </a:ext>
            </a:extLst>
          </p:cNvPr>
          <p:cNvSpPr/>
          <p:nvPr/>
        </p:nvSpPr>
        <p:spPr>
          <a:xfrm>
            <a:off x="3512834" y="3732614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A3DBFE1C-B07C-558A-6EDA-FED0F895E1D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36209" y="4060336"/>
            <a:ext cx="390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3E1F0DF0-5BB6-59E2-566E-CA6DB118843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121944" y="4060336"/>
            <a:ext cx="390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5D89391E-EBD1-FD77-A537-D7A4239F14CC}"/>
              </a:ext>
            </a:extLst>
          </p:cNvPr>
          <p:cNvSpPr/>
          <p:nvPr/>
        </p:nvSpPr>
        <p:spPr>
          <a:xfrm>
            <a:off x="4598570" y="3732614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89DE089D-B868-23AA-D4B4-3AFBB8D462FD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07679" y="4060336"/>
            <a:ext cx="3908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9F7D9DB-90EC-35CF-CEC5-1DDF5A61BBBF}"/>
              </a:ext>
            </a:extLst>
          </p:cNvPr>
          <p:cNvSpPr/>
          <p:nvPr/>
        </p:nvSpPr>
        <p:spPr>
          <a:xfrm>
            <a:off x="1589693" y="4864731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C532B7F-1F0B-BF23-FBBC-9214EC576DCC}"/>
              </a:ext>
            </a:extLst>
          </p:cNvPr>
          <p:cNvSpPr/>
          <p:nvPr/>
        </p:nvSpPr>
        <p:spPr>
          <a:xfrm>
            <a:off x="2675428" y="4864731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FE3883-E20F-7FB2-E4B6-B4326F44A75B}"/>
              </a:ext>
            </a:extLst>
          </p:cNvPr>
          <p:cNvSpPr/>
          <p:nvPr/>
        </p:nvSpPr>
        <p:spPr>
          <a:xfrm>
            <a:off x="3761163" y="4864731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44277B2-B7E7-D17E-BAC4-D1FA7AADC990}"/>
              </a:ext>
            </a:extLst>
          </p:cNvPr>
          <p:cNvSpPr/>
          <p:nvPr/>
        </p:nvSpPr>
        <p:spPr>
          <a:xfrm>
            <a:off x="4846899" y="4864731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13D764-A530-053D-D983-615947CEBE1F}"/>
              </a:ext>
            </a:extLst>
          </p:cNvPr>
          <p:cNvSpPr/>
          <p:nvPr/>
        </p:nvSpPr>
        <p:spPr>
          <a:xfrm>
            <a:off x="1589693" y="2601651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A0E0F23-CC19-703B-F1B9-C6B61024E816}"/>
              </a:ext>
            </a:extLst>
          </p:cNvPr>
          <p:cNvSpPr/>
          <p:nvPr/>
        </p:nvSpPr>
        <p:spPr>
          <a:xfrm>
            <a:off x="2675428" y="2600497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72F3E36-26BB-8CD7-E1D4-B9BDC8B00688}"/>
              </a:ext>
            </a:extLst>
          </p:cNvPr>
          <p:cNvSpPr/>
          <p:nvPr/>
        </p:nvSpPr>
        <p:spPr>
          <a:xfrm>
            <a:off x="3761163" y="2600497"/>
            <a:ext cx="198186" cy="65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54D048C-A4F0-7830-2440-E59EAFCFC14B}"/>
              </a:ext>
            </a:extLst>
          </p:cNvPr>
          <p:cNvSpPr/>
          <p:nvPr/>
        </p:nvSpPr>
        <p:spPr>
          <a:xfrm>
            <a:off x="4846897" y="2600497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452C7D96-3CA8-3A2A-DAA7-4AB4E5AFF843}"/>
              </a:ext>
            </a:extLst>
          </p:cNvPr>
          <p:cNvCxnSpPr>
            <a:cxnSpLocks/>
            <a:stCxn id="6" idx="0"/>
            <a:endCxn id="23" idx="2"/>
          </p:cNvCxnSpPr>
          <p:nvPr/>
        </p:nvCxnSpPr>
        <p:spPr>
          <a:xfrm flipH="1" flipV="1">
            <a:off x="2774521" y="3255941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C9886DD7-7EEC-F054-5DED-86E6DBF8C9EB}"/>
              </a:ext>
            </a:extLst>
          </p:cNvPr>
          <p:cNvCxnSpPr>
            <a:cxnSpLocks/>
            <a:stCxn id="5" idx="0"/>
            <a:endCxn id="22" idx="2"/>
          </p:cNvCxnSpPr>
          <p:nvPr/>
        </p:nvCxnSpPr>
        <p:spPr>
          <a:xfrm flipH="1" flipV="1">
            <a:off x="1688786" y="3257095"/>
            <a:ext cx="1" cy="475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箭頭接點 31">
            <a:extLst>
              <a:ext uri="{FF2B5EF4-FFF2-40B4-BE49-F238E27FC236}">
                <a16:creationId xmlns:a16="http://schemas.microsoft.com/office/drawing/2014/main" id="{A3611AA6-58C5-563F-0FAE-3EE587CC5B18}"/>
              </a:ext>
            </a:extLst>
          </p:cNvPr>
          <p:cNvCxnSpPr>
            <a:cxnSpLocks/>
            <a:stCxn id="18" idx="0"/>
            <a:endCxn id="5" idx="2"/>
          </p:cNvCxnSpPr>
          <p:nvPr/>
        </p:nvCxnSpPr>
        <p:spPr>
          <a:xfrm flipV="1">
            <a:off x="1688786" y="4388058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A547A155-6986-3AD3-A3E0-F3A814415EA2}"/>
              </a:ext>
            </a:extLst>
          </p:cNvPr>
          <p:cNvCxnSpPr>
            <a:cxnSpLocks/>
            <a:stCxn id="19" idx="0"/>
            <a:endCxn id="6" idx="2"/>
          </p:cNvCxnSpPr>
          <p:nvPr/>
        </p:nvCxnSpPr>
        <p:spPr>
          <a:xfrm flipV="1">
            <a:off x="2774521" y="4388058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3F57C7D8-0091-A308-A651-53BC914EBB63}"/>
              </a:ext>
            </a:extLst>
          </p:cNvPr>
          <p:cNvCxnSpPr>
            <a:cxnSpLocks/>
            <a:stCxn id="20" idx="0"/>
            <a:endCxn id="7" idx="2"/>
          </p:cNvCxnSpPr>
          <p:nvPr/>
        </p:nvCxnSpPr>
        <p:spPr>
          <a:xfrm flipV="1">
            <a:off x="3860256" y="4388058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A287D365-41BE-6306-A2E4-C197E79F0563}"/>
              </a:ext>
            </a:extLst>
          </p:cNvPr>
          <p:cNvCxnSpPr>
            <a:cxnSpLocks/>
            <a:stCxn id="21" idx="0"/>
            <a:endCxn id="10" idx="2"/>
          </p:cNvCxnSpPr>
          <p:nvPr/>
        </p:nvCxnSpPr>
        <p:spPr>
          <a:xfrm flipV="1">
            <a:off x="4945992" y="4388058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946DF4D8-EACC-CBDA-2FDC-B276984986F0}"/>
              </a:ext>
            </a:extLst>
          </p:cNvPr>
          <p:cNvCxnSpPr>
            <a:cxnSpLocks/>
            <a:stCxn id="10" idx="0"/>
            <a:endCxn id="25" idx="2"/>
          </p:cNvCxnSpPr>
          <p:nvPr/>
        </p:nvCxnSpPr>
        <p:spPr>
          <a:xfrm flipH="1" flipV="1">
            <a:off x="4945990" y="3255941"/>
            <a:ext cx="3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箭頭接點 46">
            <a:extLst>
              <a:ext uri="{FF2B5EF4-FFF2-40B4-BE49-F238E27FC236}">
                <a16:creationId xmlns:a16="http://schemas.microsoft.com/office/drawing/2014/main" id="{D1F0AEBA-D174-B3D1-92B6-7F91085534C7}"/>
              </a:ext>
            </a:extLst>
          </p:cNvPr>
          <p:cNvCxnSpPr>
            <a:cxnSpLocks/>
            <a:stCxn id="7" idx="0"/>
            <a:endCxn id="24" idx="2"/>
          </p:cNvCxnSpPr>
          <p:nvPr/>
        </p:nvCxnSpPr>
        <p:spPr>
          <a:xfrm flipH="1" flipV="1">
            <a:off x="3860256" y="3255941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5CEBE5F1-40F4-848B-AABD-2CBD6A27ADE5}"/>
              </a:ext>
            </a:extLst>
          </p:cNvPr>
          <p:cNvSpPr txBox="1"/>
          <p:nvPr/>
        </p:nvSpPr>
        <p:spPr>
          <a:xfrm>
            <a:off x="1250261" y="5658294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194CC2ED-0831-C9FD-8A77-5580A6C2D7A6}"/>
              </a:ext>
            </a:extLst>
          </p:cNvPr>
          <p:cNvSpPr txBox="1"/>
          <p:nvPr/>
        </p:nvSpPr>
        <p:spPr>
          <a:xfrm>
            <a:off x="2335996" y="5658294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708BD810-B636-1101-8BC7-6094A78994B5}"/>
              </a:ext>
            </a:extLst>
          </p:cNvPr>
          <p:cNvSpPr txBox="1"/>
          <p:nvPr/>
        </p:nvSpPr>
        <p:spPr>
          <a:xfrm>
            <a:off x="3421731" y="5658294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bank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25CBC80-B814-2761-4803-B4D45FF5E837}"/>
              </a:ext>
            </a:extLst>
          </p:cNvPr>
          <p:cNvSpPr txBox="1"/>
          <p:nvPr/>
        </p:nvSpPr>
        <p:spPr>
          <a:xfrm>
            <a:off x="4465087" y="5658294"/>
            <a:ext cx="96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345C2139-9DFE-ECA5-3AFE-E70041C0953F}"/>
              </a:ext>
            </a:extLst>
          </p:cNvPr>
          <p:cNvSpPr/>
          <p:nvPr/>
        </p:nvSpPr>
        <p:spPr>
          <a:xfrm>
            <a:off x="6703391" y="3732614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5A189EF-310B-28AC-ED6B-20A0B7001859}"/>
              </a:ext>
            </a:extLst>
          </p:cNvPr>
          <p:cNvSpPr/>
          <p:nvPr/>
        </p:nvSpPr>
        <p:spPr>
          <a:xfrm>
            <a:off x="7789126" y="3732614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C1ADC05-3091-6FDF-4FC0-F571D331F899}"/>
              </a:ext>
            </a:extLst>
          </p:cNvPr>
          <p:cNvSpPr/>
          <p:nvPr/>
        </p:nvSpPr>
        <p:spPr>
          <a:xfrm>
            <a:off x="8874861" y="3732614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BD877B6A-D2AA-7044-A665-3A5FAE0E9CCD}"/>
              </a:ext>
            </a:extLst>
          </p:cNvPr>
          <p:cNvCxnSpPr>
            <a:cxnSpLocks/>
            <a:stCxn id="58" idx="3"/>
            <a:endCxn id="59" idx="1"/>
          </p:cNvCxnSpPr>
          <p:nvPr/>
        </p:nvCxnSpPr>
        <p:spPr>
          <a:xfrm>
            <a:off x="7398236" y="4060336"/>
            <a:ext cx="390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箭頭接點 61">
            <a:extLst>
              <a:ext uri="{FF2B5EF4-FFF2-40B4-BE49-F238E27FC236}">
                <a16:creationId xmlns:a16="http://schemas.microsoft.com/office/drawing/2014/main" id="{63F4DC13-AF58-C154-937C-A94FE92F367B}"/>
              </a:ext>
            </a:extLst>
          </p:cNvPr>
          <p:cNvCxnSpPr>
            <a:cxnSpLocks/>
            <a:stCxn id="59" idx="3"/>
            <a:endCxn id="60" idx="1"/>
          </p:cNvCxnSpPr>
          <p:nvPr/>
        </p:nvCxnSpPr>
        <p:spPr>
          <a:xfrm>
            <a:off x="8483971" y="4060336"/>
            <a:ext cx="390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 62">
            <a:extLst>
              <a:ext uri="{FF2B5EF4-FFF2-40B4-BE49-F238E27FC236}">
                <a16:creationId xmlns:a16="http://schemas.microsoft.com/office/drawing/2014/main" id="{77959D83-A107-2258-D535-FBEB61F7D5F0}"/>
              </a:ext>
            </a:extLst>
          </p:cNvPr>
          <p:cNvSpPr/>
          <p:nvPr/>
        </p:nvSpPr>
        <p:spPr>
          <a:xfrm>
            <a:off x="9960597" y="3732614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64" name="直線箭頭接點 63">
            <a:extLst>
              <a:ext uri="{FF2B5EF4-FFF2-40B4-BE49-F238E27FC236}">
                <a16:creationId xmlns:a16="http://schemas.microsoft.com/office/drawing/2014/main" id="{C5988EBB-95AA-46BA-C7AD-026A0B08208D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9569706" y="4060336"/>
            <a:ext cx="3908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21A0A42E-F02F-0B79-F346-D963AC3D21FB}"/>
              </a:ext>
            </a:extLst>
          </p:cNvPr>
          <p:cNvSpPr/>
          <p:nvPr/>
        </p:nvSpPr>
        <p:spPr>
          <a:xfrm>
            <a:off x="6951720" y="4864731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9380F248-5A37-CEC6-1B9C-B513E962594A}"/>
              </a:ext>
            </a:extLst>
          </p:cNvPr>
          <p:cNvSpPr/>
          <p:nvPr/>
        </p:nvSpPr>
        <p:spPr>
          <a:xfrm>
            <a:off x="8037455" y="4864731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A7044A1-7051-7215-01DA-8E480A5D9206}"/>
              </a:ext>
            </a:extLst>
          </p:cNvPr>
          <p:cNvSpPr/>
          <p:nvPr/>
        </p:nvSpPr>
        <p:spPr>
          <a:xfrm>
            <a:off x="9123190" y="4864731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F34AA197-828F-AA0B-5EFF-05C97191E827}"/>
              </a:ext>
            </a:extLst>
          </p:cNvPr>
          <p:cNvSpPr/>
          <p:nvPr/>
        </p:nvSpPr>
        <p:spPr>
          <a:xfrm>
            <a:off x="10208926" y="4864731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C50E6582-C8B8-9BE4-6BA9-FE9A73554388}"/>
              </a:ext>
            </a:extLst>
          </p:cNvPr>
          <p:cNvSpPr/>
          <p:nvPr/>
        </p:nvSpPr>
        <p:spPr>
          <a:xfrm>
            <a:off x="6951720" y="2601651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1DF3EBB-D516-8434-FABD-7B2B4F08B126}"/>
              </a:ext>
            </a:extLst>
          </p:cNvPr>
          <p:cNvSpPr/>
          <p:nvPr/>
        </p:nvSpPr>
        <p:spPr>
          <a:xfrm>
            <a:off x="8037455" y="2600497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63B3B80-1AB4-34C5-A696-657C9EAA4177}"/>
              </a:ext>
            </a:extLst>
          </p:cNvPr>
          <p:cNvSpPr/>
          <p:nvPr/>
        </p:nvSpPr>
        <p:spPr>
          <a:xfrm>
            <a:off x="9123190" y="2600497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A8707A40-216D-B23D-0956-98BEEC8E9A1F}"/>
              </a:ext>
            </a:extLst>
          </p:cNvPr>
          <p:cNvSpPr/>
          <p:nvPr/>
        </p:nvSpPr>
        <p:spPr>
          <a:xfrm>
            <a:off x="10208924" y="2600497"/>
            <a:ext cx="198186" cy="65544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73" name="直線箭頭接點 72">
            <a:extLst>
              <a:ext uri="{FF2B5EF4-FFF2-40B4-BE49-F238E27FC236}">
                <a16:creationId xmlns:a16="http://schemas.microsoft.com/office/drawing/2014/main" id="{0D79868B-BE47-A2BB-95AB-5C14D1906C4C}"/>
              </a:ext>
            </a:extLst>
          </p:cNvPr>
          <p:cNvCxnSpPr>
            <a:cxnSpLocks/>
            <a:stCxn id="59" idx="0"/>
            <a:endCxn id="70" idx="2"/>
          </p:cNvCxnSpPr>
          <p:nvPr/>
        </p:nvCxnSpPr>
        <p:spPr>
          <a:xfrm flipH="1" flipV="1">
            <a:off x="8136548" y="3255941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箭頭接點 73">
            <a:extLst>
              <a:ext uri="{FF2B5EF4-FFF2-40B4-BE49-F238E27FC236}">
                <a16:creationId xmlns:a16="http://schemas.microsoft.com/office/drawing/2014/main" id="{9BA9D3A9-FE11-3E8C-50A8-D1959539E455}"/>
              </a:ext>
            </a:extLst>
          </p:cNvPr>
          <p:cNvCxnSpPr>
            <a:cxnSpLocks/>
            <a:stCxn id="58" idx="0"/>
            <a:endCxn id="69" idx="2"/>
          </p:cNvCxnSpPr>
          <p:nvPr/>
        </p:nvCxnSpPr>
        <p:spPr>
          <a:xfrm flipH="1" flipV="1">
            <a:off x="7050813" y="3257095"/>
            <a:ext cx="1" cy="475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箭頭接點 74">
            <a:extLst>
              <a:ext uri="{FF2B5EF4-FFF2-40B4-BE49-F238E27FC236}">
                <a16:creationId xmlns:a16="http://schemas.microsoft.com/office/drawing/2014/main" id="{C5B89438-0271-2911-2CEE-BDE76FAD0727}"/>
              </a:ext>
            </a:extLst>
          </p:cNvPr>
          <p:cNvCxnSpPr>
            <a:cxnSpLocks/>
            <a:stCxn id="65" idx="0"/>
            <a:endCxn id="58" idx="2"/>
          </p:cNvCxnSpPr>
          <p:nvPr/>
        </p:nvCxnSpPr>
        <p:spPr>
          <a:xfrm flipV="1">
            <a:off x="7050813" y="4388058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線箭頭接點 75">
            <a:extLst>
              <a:ext uri="{FF2B5EF4-FFF2-40B4-BE49-F238E27FC236}">
                <a16:creationId xmlns:a16="http://schemas.microsoft.com/office/drawing/2014/main" id="{012C37A8-A2E6-2D56-8CCF-6470B636B786}"/>
              </a:ext>
            </a:extLst>
          </p:cNvPr>
          <p:cNvCxnSpPr>
            <a:cxnSpLocks/>
            <a:stCxn id="66" idx="0"/>
            <a:endCxn id="59" idx="2"/>
          </p:cNvCxnSpPr>
          <p:nvPr/>
        </p:nvCxnSpPr>
        <p:spPr>
          <a:xfrm flipV="1">
            <a:off x="8136548" y="4388058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9AF486D3-A361-6702-16FA-78D4ED93B8EF}"/>
              </a:ext>
            </a:extLst>
          </p:cNvPr>
          <p:cNvCxnSpPr>
            <a:cxnSpLocks/>
            <a:stCxn id="67" idx="0"/>
            <a:endCxn id="60" idx="2"/>
          </p:cNvCxnSpPr>
          <p:nvPr/>
        </p:nvCxnSpPr>
        <p:spPr>
          <a:xfrm flipV="1">
            <a:off x="9222283" y="4388058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6D65CAF5-FCD9-6488-A3DB-6A8222E4CF04}"/>
              </a:ext>
            </a:extLst>
          </p:cNvPr>
          <p:cNvCxnSpPr>
            <a:cxnSpLocks/>
            <a:stCxn id="68" idx="0"/>
            <a:endCxn id="63" idx="2"/>
          </p:cNvCxnSpPr>
          <p:nvPr/>
        </p:nvCxnSpPr>
        <p:spPr>
          <a:xfrm flipV="1">
            <a:off x="10308019" y="4388058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A6AC5094-4A3B-B872-5BBA-2B64EDB8FCF8}"/>
              </a:ext>
            </a:extLst>
          </p:cNvPr>
          <p:cNvCxnSpPr>
            <a:cxnSpLocks/>
            <a:stCxn id="63" idx="0"/>
            <a:endCxn id="72" idx="2"/>
          </p:cNvCxnSpPr>
          <p:nvPr/>
        </p:nvCxnSpPr>
        <p:spPr>
          <a:xfrm flipH="1" flipV="1">
            <a:off x="10308017" y="3255941"/>
            <a:ext cx="3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73C19F83-0E0F-76A6-E5BA-A2B98EBCC94E}"/>
              </a:ext>
            </a:extLst>
          </p:cNvPr>
          <p:cNvCxnSpPr>
            <a:cxnSpLocks/>
            <a:stCxn id="60" idx="0"/>
            <a:endCxn id="71" idx="2"/>
          </p:cNvCxnSpPr>
          <p:nvPr/>
        </p:nvCxnSpPr>
        <p:spPr>
          <a:xfrm flipH="1" flipV="1">
            <a:off x="9222283" y="3255941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E0F19CF3-2427-D1A5-EA59-44D8CC1D182E}"/>
              </a:ext>
            </a:extLst>
          </p:cNvPr>
          <p:cNvSpPr txBox="1"/>
          <p:nvPr/>
        </p:nvSpPr>
        <p:spPr>
          <a:xfrm>
            <a:off x="6612288" y="5658294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06886F13-1EAD-91CC-848B-B4365FA79919}"/>
              </a:ext>
            </a:extLst>
          </p:cNvPr>
          <p:cNvSpPr txBox="1"/>
          <p:nvPr/>
        </p:nvSpPr>
        <p:spPr>
          <a:xfrm>
            <a:off x="7698023" y="5658294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EEF83116-D66A-BEB2-6CE2-C8E040EF0D67}"/>
              </a:ext>
            </a:extLst>
          </p:cNvPr>
          <p:cNvSpPr txBox="1"/>
          <p:nvPr/>
        </p:nvSpPr>
        <p:spPr>
          <a:xfrm>
            <a:off x="8783758" y="5658294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river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4" name="文字方塊 83">
            <a:extLst>
              <a:ext uri="{FF2B5EF4-FFF2-40B4-BE49-F238E27FC236}">
                <a16:creationId xmlns:a16="http://schemas.microsoft.com/office/drawing/2014/main" id="{104DEB2F-2FA1-98F3-C82D-9438DF61D2B8}"/>
              </a:ext>
            </a:extLst>
          </p:cNvPr>
          <p:cNvSpPr txBox="1"/>
          <p:nvPr/>
        </p:nvSpPr>
        <p:spPr>
          <a:xfrm>
            <a:off x="9827114" y="5658294"/>
            <a:ext cx="96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bank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7861B53C-401A-84F6-8501-A0D54B8BA766}"/>
              </a:ext>
            </a:extLst>
          </p:cNvPr>
          <p:cNvSpPr txBox="1"/>
          <p:nvPr/>
        </p:nvSpPr>
        <p:spPr>
          <a:xfrm>
            <a:off x="5593475" y="1583246"/>
            <a:ext cx="2914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Contextual</a:t>
            </a:r>
            <a:r>
              <a:rPr kumimoji="1" lang="en-US" altLang="zh-TW" dirty="0"/>
              <a:t> Embedding</a:t>
            </a:r>
          </a:p>
          <a:p>
            <a:pPr algn="ctr"/>
            <a:r>
              <a:rPr kumimoji="1" lang="en-US" altLang="zh-TW" dirty="0"/>
              <a:t>(</a:t>
            </a:r>
            <a:r>
              <a:rPr kumimoji="1" lang="zh-TW" altLang="en-US" dirty="0"/>
              <a:t>具備上下文知識的表達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cxnSp>
        <p:nvCxnSpPr>
          <p:cNvPr id="87" name="肘形接點 86">
            <a:extLst>
              <a:ext uri="{FF2B5EF4-FFF2-40B4-BE49-F238E27FC236}">
                <a16:creationId xmlns:a16="http://schemas.microsoft.com/office/drawing/2014/main" id="{37F23EB2-F95F-6851-B603-A3361CD85142}"/>
              </a:ext>
            </a:extLst>
          </p:cNvPr>
          <p:cNvCxnSpPr>
            <a:stCxn id="24" idx="0"/>
            <a:endCxn id="72" idx="0"/>
          </p:cNvCxnSpPr>
          <p:nvPr/>
        </p:nvCxnSpPr>
        <p:spPr>
          <a:xfrm rot="5400000" flipH="1" flipV="1">
            <a:off x="7084136" y="-623383"/>
            <a:ext cx="12700" cy="6447761"/>
          </a:xfrm>
          <a:prstGeom prst="bentConnector3">
            <a:avLst>
              <a:gd name="adj1" fmla="val 304898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曲線接點 89">
            <a:extLst>
              <a:ext uri="{FF2B5EF4-FFF2-40B4-BE49-F238E27FC236}">
                <a16:creationId xmlns:a16="http://schemas.microsoft.com/office/drawing/2014/main" id="{680F2D6E-3514-78E3-82B3-D769D21E236C}"/>
              </a:ext>
            </a:extLst>
          </p:cNvPr>
          <p:cNvCxnSpPr>
            <a:cxnSpLocks/>
            <a:stCxn id="20" idx="2"/>
            <a:endCxn id="68" idx="2"/>
          </p:cNvCxnSpPr>
          <p:nvPr/>
        </p:nvCxnSpPr>
        <p:spPr>
          <a:xfrm rot="16200000" flipH="1">
            <a:off x="7084137" y="2296293"/>
            <a:ext cx="12700" cy="6447763"/>
          </a:xfrm>
          <a:prstGeom prst="curvedConnector3">
            <a:avLst>
              <a:gd name="adj1" fmla="val 5620409"/>
            </a:avLst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字方塊 92">
            <a:extLst>
              <a:ext uri="{FF2B5EF4-FFF2-40B4-BE49-F238E27FC236}">
                <a16:creationId xmlns:a16="http://schemas.microsoft.com/office/drawing/2014/main" id="{39265129-9C40-FEF4-BAC1-2382F3BAD034}"/>
              </a:ext>
            </a:extLst>
          </p:cNvPr>
          <p:cNvSpPr txBox="1"/>
          <p:nvPr/>
        </p:nvSpPr>
        <p:spPr>
          <a:xfrm>
            <a:off x="5494382" y="6282959"/>
            <a:ext cx="29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Same word embedding</a:t>
            </a:r>
          </a:p>
        </p:txBody>
      </p:sp>
    </p:spTree>
    <p:extLst>
      <p:ext uri="{BB962C8B-B14F-4D97-AF65-F5344CB8AC3E}">
        <p14:creationId xmlns:p14="http://schemas.microsoft.com/office/powerpoint/2010/main" val="732323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729B53-50E5-64FF-C825-124AD6476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Outline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89A3BFD-11F7-B87C-8992-2C59714F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3B00E6F-FB7E-6C2C-CB88-2CA5416A0A67}"/>
              </a:ext>
            </a:extLst>
          </p:cNvPr>
          <p:cNvSpPr txBox="1"/>
          <p:nvPr/>
        </p:nvSpPr>
        <p:spPr>
          <a:xfrm>
            <a:off x="653143" y="1868198"/>
            <a:ext cx="10918370" cy="2239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Contextual Embedding </a:t>
            </a:r>
            <a:r>
              <a:rPr kumimoji="1" lang="zh-TW" altLang="en-US" sz="2400" dirty="0"/>
              <a:t>的概念</a:t>
            </a:r>
            <a:endParaRPr kumimoji="1" lang="en-US" altLang="zh-TW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RNN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Transformer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34390428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B5C561-855F-5840-B0B0-831EEC255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RNN</a:t>
            </a:r>
            <a:r>
              <a:rPr kumimoji="1" lang="zh-TW" altLang="en-US" dirty="0"/>
              <a:t> 與 </a:t>
            </a:r>
            <a:r>
              <a:rPr kumimoji="1" lang="en-US" altLang="zh-TW" dirty="0"/>
              <a:t>CNN</a:t>
            </a:r>
            <a:r>
              <a:rPr kumimoji="1" lang="zh-TW" altLang="en-US" dirty="0"/>
              <a:t> 作為序列模型的問題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C1E7976-058F-51C5-AF05-241AB31D6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99A1FB7-CCCB-3A41-3FA2-3AB4638F7189}"/>
              </a:ext>
            </a:extLst>
          </p:cNvPr>
          <p:cNvSpPr/>
          <p:nvPr/>
        </p:nvSpPr>
        <p:spPr>
          <a:xfrm>
            <a:off x="1341364" y="3779269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DF8195-529D-38D2-B062-1491DCCBC74D}"/>
              </a:ext>
            </a:extLst>
          </p:cNvPr>
          <p:cNvSpPr/>
          <p:nvPr/>
        </p:nvSpPr>
        <p:spPr>
          <a:xfrm>
            <a:off x="2427099" y="3779269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46C43F-E24F-0DAB-A9D6-DF2B8BB03BFE}"/>
              </a:ext>
            </a:extLst>
          </p:cNvPr>
          <p:cNvSpPr/>
          <p:nvPr/>
        </p:nvSpPr>
        <p:spPr>
          <a:xfrm>
            <a:off x="3512834" y="3779269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DC23FD15-BE19-8972-B6A5-F92A7AB8AA8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2036209" y="4106991"/>
            <a:ext cx="390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61E5EEF9-DA32-5F0C-BD79-74F18BD674ED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3121944" y="4106991"/>
            <a:ext cx="39089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380C92C7-B0D0-7CA6-1A0B-1D8970D76846}"/>
              </a:ext>
            </a:extLst>
          </p:cNvPr>
          <p:cNvSpPr/>
          <p:nvPr/>
        </p:nvSpPr>
        <p:spPr>
          <a:xfrm>
            <a:off x="4598570" y="3779269"/>
            <a:ext cx="694845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RNN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0983AF56-58ED-B9E8-5E07-8CBFF42E8EBA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207679" y="4106991"/>
            <a:ext cx="3908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37F12AA5-FEEF-6BD6-07A3-D372FDF21393}"/>
              </a:ext>
            </a:extLst>
          </p:cNvPr>
          <p:cNvSpPr/>
          <p:nvPr/>
        </p:nvSpPr>
        <p:spPr>
          <a:xfrm>
            <a:off x="1589693" y="5023358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61FD25-C0F9-70A3-CE25-8703CD303D44}"/>
              </a:ext>
            </a:extLst>
          </p:cNvPr>
          <p:cNvSpPr/>
          <p:nvPr/>
        </p:nvSpPr>
        <p:spPr>
          <a:xfrm>
            <a:off x="2675428" y="5023358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21621A2-6269-B8D5-3CB1-448FDC7B97CA}"/>
              </a:ext>
            </a:extLst>
          </p:cNvPr>
          <p:cNvSpPr/>
          <p:nvPr/>
        </p:nvSpPr>
        <p:spPr>
          <a:xfrm>
            <a:off x="3761163" y="5023358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D8416C-474A-891A-1E8A-9789B30F93FD}"/>
              </a:ext>
            </a:extLst>
          </p:cNvPr>
          <p:cNvSpPr/>
          <p:nvPr/>
        </p:nvSpPr>
        <p:spPr>
          <a:xfrm>
            <a:off x="4846899" y="5023358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E64AF26-FFD8-A3FE-F160-0052FBB1D051}"/>
              </a:ext>
            </a:extLst>
          </p:cNvPr>
          <p:cNvSpPr/>
          <p:nvPr/>
        </p:nvSpPr>
        <p:spPr>
          <a:xfrm>
            <a:off x="1589693" y="2508341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96333B6-BFEE-E40B-18BE-C8B62FD53CDA}"/>
              </a:ext>
            </a:extLst>
          </p:cNvPr>
          <p:cNvSpPr/>
          <p:nvPr/>
        </p:nvSpPr>
        <p:spPr>
          <a:xfrm>
            <a:off x="2675428" y="2507187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A2FAF73-53FE-17BB-5D94-646093F2F1FC}"/>
              </a:ext>
            </a:extLst>
          </p:cNvPr>
          <p:cNvSpPr/>
          <p:nvPr/>
        </p:nvSpPr>
        <p:spPr>
          <a:xfrm>
            <a:off x="3761163" y="2507187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A70FA54-9953-191E-5867-347E42C525B0}"/>
              </a:ext>
            </a:extLst>
          </p:cNvPr>
          <p:cNvSpPr/>
          <p:nvPr/>
        </p:nvSpPr>
        <p:spPr>
          <a:xfrm>
            <a:off x="4846897" y="2507187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id="{8A91728F-25C6-9062-A73F-C87E43C9B050}"/>
              </a:ext>
            </a:extLst>
          </p:cNvPr>
          <p:cNvCxnSpPr>
            <a:cxnSpLocks/>
          </p:cNvCxnSpPr>
          <p:nvPr/>
        </p:nvCxnSpPr>
        <p:spPr>
          <a:xfrm flipH="1" flipV="1">
            <a:off x="2774521" y="3209286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箭頭接點 20">
            <a:extLst>
              <a:ext uri="{FF2B5EF4-FFF2-40B4-BE49-F238E27FC236}">
                <a16:creationId xmlns:a16="http://schemas.microsoft.com/office/drawing/2014/main" id="{50D58B3A-6448-1538-DC06-6C69B403937B}"/>
              </a:ext>
            </a:extLst>
          </p:cNvPr>
          <p:cNvCxnSpPr>
            <a:cxnSpLocks/>
          </p:cNvCxnSpPr>
          <p:nvPr/>
        </p:nvCxnSpPr>
        <p:spPr>
          <a:xfrm flipH="1" flipV="1">
            <a:off x="1688786" y="3210440"/>
            <a:ext cx="1" cy="475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0D04A58E-D13D-6620-DFFC-7505B81A9055}"/>
              </a:ext>
            </a:extLst>
          </p:cNvPr>
          <p:cNvCxnSpPr>
            <a:cxnSpLocks/>
          </p:cNvCxnSpPr>
          <p:nvPr/>
        </p:nvCxnSpPr>
        <p:spPr>
          <a:xfrm flipV="1">
            <a:off x="1688786" y="4500030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E25E6F09-F7CF-C2F6-E32F-4F4ABD4ACB67}"/>
              </a:ext>
            </a:extLst>
          </p:cNvPr>
          <p:cNvCxnSpPr>
            <a:cxnSpLocks/>
          </p:cNvCxnSpPr>
          <p:nvPr/>
        </p:nvCxnSpPr>
        <p:spPr>
          <a:xfrm flipV="1">
            <a:off x="2774521" y="4500030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6D237900-83F1-D889-12B5-82EE1BF908E1}"/>
              </a:ext>
            </a:extLst>
          </p:cNvPr>
          <p:cNvCxnSpPr>
            <a:cxnSpLocks/>
          </p:cNvCxnSpPr>
          <p:nvPr/>
        </p:nvCxnSpPr>
        <p:spPr>
          <a:xfrm flipV="1">
            <a:off x="3860256" y="4500030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B4A92FE8-D938-4E23-6F6C-27304A8290CE}"/>
              </a:ext>
            </a:extLst>
          </p:cNvPr>
          <p:cNvCxnSpPr>
            <a:cxnSpLocks/>
          </p:cNvCxnSpPr>
          <p:nvPr/>
        </p:nvCxnSpPr>
        <p:spPr>
          <a:xfrm flipV="1">
            <a:off x="4945992" y="4500030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2D9A0AD8-DA18-8F70-4807-E0C696BED3C4}"/>
              </a:ext>
            </a:extLst>
          </p:cNvPr>
          <p:cNvCxnSpPr>
            <a:cxnSpLocks/>
          </p:cNvCxnSpPr>
          <p:nvPr/>
        </p:nvCxnSpPr>
        <p:spPr>
          <a:xfrm flipH="1" flipV="1">
            <a:off x="4945990" y="3209286"/>
            <a:ext cx="3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1F95A78D-8A89-6C2B-D08C-F757807D6CD8}"/>
              </a:ext>
            </a:extLst>
          </p:cNvPr>
          <p:cNvCxnSpPr>
            <a:cxnSpLocks/>
          </p:cNvCxnSpPr>
          <p:nvPr/>
        </p:nvCxnSpPr>
        <p:spPr>
          <a:xfrm flipH="1" flipV="1">
            <a:off x="3860256" y="3209286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BEB1961-0F60-7DE4-EBB5-925969788285}"/>
              </a:ext>
            </a:extLst>
          </p:cNvPr>
          <p:cNvSpPr txBox="1"/>
          <p:nvPr/>
        </p:nvSpPr>
        <p:spPr>
          <a:xfrm>
            <a:off x="1250261" y="5816921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5070180-548B-DB19-5BF8-01AC126481ED}"/>
              </a:ext>
            </a:extLst>
          </p:cNvPr>
          <p:cNvSpPr txBox="1"/>
          <p:nvPr/>
        </p:nvSpPr>
        <p:spPr>
          <a:xfrm>
            <a:off x="2335996" y="5816921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4D81FBB-5484-21C4-DA63-9FE2F7AC09AA}"/>
              </a:ext>
            </a:extLst>
          </p:cNvPr>
          <p:cNvSpPr txBox="1"/>
          <p:nvPr/>
        </p:nvSpPr>
        <p:spPr>
          <a:xfrm>
            <a:off x="3421731" y="5816921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bank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621F9DB-4474-0446-FA7A-AC87BE66BA9D}"/>
              </a:ext>
            </a:extLst>
          </p:cNvPr>
          <p:cNvSpPr txBox="1"/>
          <p:nvPr/>
        </p:nvSpPr>
        <p:spPr>
          <a:xfrm>
            <a:off x="4465087" y="5816921"/>
            <a:ext cx="96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0681473-A86B-9478-A8CA-554B4256CE66}"/>
              </a:ext>
            </a:extLst>
          </p:cNvPr>
          <p:cNvSpPr txBox="1"/>
          <p:nvPr/>
        </p:nvSpPr>
        <p:spPr>
          <a:xfrm>
            <a:off x="1840997" y="1797033"/>
            <a:ext cx="29527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問題：</a:t>
            </a:r>
            <a:r>
              <a:rPr kumimoji="1" lang="en-US" altLang="zh-TW" sz="2000" dirty="0"/>
              <a:t>RNN</a:t>
            </a:r>
            <a:r>
              <a:rPr kumimoji="1" lang="zh-TW" altLang="en-US" sz="2000" dirty="0"/>
              <a:t> 難以平行化</a:t>
            </a: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A5CF0794-D736-07DA-F8D8-24FCBF4B8FF8}"/>
              </a:ext>
            </a:extLst>
          </p:cNvPr>
          <p:cNvCxnSpPr>
            <a:cxnSpLocks/>
          </p:cNvCxnSpPr>
          <p:nvPr/>
        </p:nvCxnSpPr>
        <p:spPr>
          <a:xfrm>
            <a:off x="6096000" y="1797033"/>
            <a:ext cx="0" cy="441715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1D2A0F45-590F-12AA-BC20-F8ECAFA58099}"/>
              </a:ext>
            </a:extLst>
          </p:cNvPr>
          <p:cNvSpPr/>
          <p:nvPr/>
        </p:nvSpPr>
        <p:spPr>
          <a:xfrm>
            <a:off x="7104540" y="5023358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580EE99-5C5A-7692-BDF5-7F559E58F9E7}"/>
              </a:ext>
            </a:extLst>
          </p:cNvPr>
          <p:cNvSpPr/>
          <p:nvPr/>
        </p:nvSpPr>
        <p:spPr>
          <a:xfrm>
            <a:off x="8190275" y="5023358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D886029-C36B-AA70-4EEA-F6588CFF9711}"/>
              </a:ext>
            </a:extLst>
          </p:cNvPr>
          <p:cNvSpPr/>
          <p:nvPr/>
        </p:nvSpPr>
        <p:spPr>
          <a:xfrm>
            <a:off x="9276010" y="5023358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1FFD979D-274B-8CBA-EDD7-93AD7F3F8DBD}"/>
              </a:ext>
            </a:extLst>
          </p:cNvPr>
          <p:cNvSpPr/>
          <p:nvPr/>
        </p:nvSpPr>
        <p:spPr>
          <a:xfrm>
            <a:off x="10361746" y="5023358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66AC0775-2EE2-DBA5-8316-C0842C57BB4E}"/>
              </a:ext>
            </a:extLst>
          </p:cNvPr>
          <p:cNvSpPr txBox="1"/>
          <p:nvPr/>
        </p:nvSpPr>
        <p:spPr>
          <a:xfrm>
            <a:off x="6765108" y="5770266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538C42B6-CC86-6942-240B-7608E93032A3}"/>
              </a:ext>
            </a:extLst>
          </p:cNvPr>
          <p:cNvSpPr txBox="1"/>
          <p:nvPr/>
        </p:nvSpPr>
        <p:spPr>
          <a:xfrm>
            <a:off x="7850843" y="5770266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269F9B92-7B20-D778-A07D-50E09042E807}"/>
              </a:ext>
            </a:extLst>
          </p:cNvPr>
          <p:cNvSpPr txBox="1"/>
          <p:nvPr/>
        </p:nvSpPr>
        <p:spPr>
          <a:xfrm>
            <a:off x="8936578" y="5770266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bank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B89DA2F0-9FA4-7E20-75AE-DF3B973C8FB5}"/>
              </a:ext>
            </a:extLst>
          </p:cNvPr>
          <p:cNvSpPr txBox="1"/>
          <p:nvPr/>
        </p:nvSpPr>
        <p:spPr>
          <a:xfrm>
            <a:off x="9979934" y="5770266"/>
            <a:ext cx="96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3BD3C57C-BFE3-DC23-6A7C-AB6E791CA0D3}"/>
              </a:ext>
            </a:extLst>
          </p:cNvPr>
          <p:cNvSpPr txBox="1"/>
          <p:nvPr/>
        </p:nvSpPr>
        <p:spPr>
          <a:xfrm>
            <a:off x="7203631" y="1796769"/>
            <a:ext cx="33277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TW" altLang="en-US" sz="2000" dirty="0"/>
              <a:t>問題：</a:t>
            </a:r>
            <a:r>
              <a:rPr kumimoji="1" lang="en-US" altLang="zh-TW" sz="2000" dirty="0"/>
              <a:t>CNN</a:t>
            </a:r>
            <a:r>
              <a:rPr kumimoji="1" lang="zh-TW" altLang="en-US" sz="2000" dirty="0"/>
              <a:t> 著重局部資訊</a:t>
            </a:r>
          </a:p>
        </p:txBody>
      </p:sp>
      <p:sp>
        <p:nvSpPr>
          <p:cNvPr id="64" name="不規則四邊形 63">
            <a:extLst>
              <a:ext uri="{FF2B5EF4-FFF2-40B4-BE49-F238E27FC236}">
                <a16:creationId xmlns:a16="http://schemas.microsoft.com/office/drawing/2014/main" id="{784C4A3C-C687-7F3C-3369-9EDB3168593A}"/>
              </a:ext>
            </a:extLst>
          </p:cNvPr>
          <p:cNvSpPr/>
          <p:nvPr/>
        </p:nvSpPr>
        <p:spPr>
          <a:xfrm>
            <a:off x="7105837" y="4072786"/>
            <a:ext cx="1203848" cy="338555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CNN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5" name="不規則四邊形 64">
            <a:extLst>
              <a:ext uri="{FF2B5EF4-FFF2-40B4-BE49-F238E27FC236}">
                <a16:creationId xmlns:a16="http://schemas.microsoft.com/office/drawing/2014/main" id="{94786ED8-9C1F-1924-AA78-912655E5D39B}"/>
              </a:ext>
            </a:extLst>
          </p:cNvPr>
          <p:cNvSpPr/>
          <p:nvPr/>
        </p:nvSpPr>
        <p:spPr>
          <a:xfrm>
            <a:off x="8232652" y="4072786"/>
            <a:ext cx="1203848" cy="338555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CNN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不規則四邊形 65">
            <a:extLst>
              <a:ext uri="{FF2B5EF4-FFF2-40B4-BE49-F238E27FC236}">
                <a16:creationId xmlns:a16="http://schemas.microsoft.com/office/drawing/2014/main" id="{AA4D104A-DE8E-9DC8-5F3C-DB3A68CA4960}"/>
              </a:ext>
            </a:extLst>
          </p:cNvPr>
          <p:cNvSpPr/>
          <p:nvPr/>
        </p:nvSpPr>
        <p:spPr>
          <a:xfrm>
            <a:off x="9356082" y="4071391"/>
            <a:ext cx="1203848" cy="338555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CNN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69" name="直線箭頭接點 68">
            <a:extLst>
              <a:ext uri="{FF2B5EF4-FFF2-40B4-BE49-F238E27FC236}">
                <a16:creationId xmlns:a16="http://schemas.microsoft.com/office/drawing/2014/main" id="{BED65694-1241-6AFD-2448-22F7A513EDAC}"/>
              </a:ext>
            </a:extLst>
          </p:cNvPr>
          <p:cNvCxnSpPr>
            <a:cxnSpLocks/>
          </p:cNvCxnSpPr>
          <p:nvPr/>
        </p:nvCxnSpPr>
        <p:spPr>
          <a:xfrm flipV="1">
            <a:off x="7203631" y="4455221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箭頭接點 69">
            <a:extLst>
              <a:ext uri="{FF2B5EF4-FFF2-40B4-BE49-F238E27FC236}">
                <a16:creationId xmlns:a16="http://schemas.microsoft.com/office/drawing/2014/main" id="{C9DD4CF6-D977-7951-7038-4A35180AF8EC}"/>
              </a:ext>
            </a:extLst>
          </p:cNvPr>
          <p:cNvCxnSpPr>
            <a:cxnSpLocks/>
          </p:cNvCxnSpPr>
          <p:nvPr/>
        </p:nvCxnSpPr>
        <p:spPr>
          <a:xfrm flipV="1">
            <a:off x="8289366" y="4455221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箭頭接點 70">
            <a:extLst>
              <a:ext uri="{FF2B5EF4-FFF2-40B4-BE49-F238E27FC236}">
                <a16:creationId xmlns:a16="http://schemas.microsoft.com/office/drawing/2014/main" id="{8A0D6C7A-0DD3-8D6C-9B1A-D87CEE9865ED}"/>
              </a:ext>
            </a:extLst>
          </p:cNvPr>
          <p:cNvCxnSpPr>
            <a:cxnSpLocks/>
          </p:cNvCxnSpPr>
          <p:nvPr/>
        </p:nvCxnSpPr>
        <p:spPr>
          <a:xfrm flipV="1">
            <a:off x="9375101" y="4455221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線箭頭接點 71">
            <a:extLst>
              <a:ext uri="{FF2B5EF4-FFF2-40B4-BE49-F238E27FC236}">
                <a16:creationId xmlns:a16="http://schemas.microsoft.com/office/drawing/2014/main" id="{AB7C8023-A170-C4D0-B5F5-79844C7766B5}"/>
              </a:ext>
            </a:extLst>
          </p:cNvPr>
          <p:cNvCxnSpPr>
            <a:cxnSpLocks/>
          </p:cNvCxnSpPr>
          <p:nvPr/>
        </p:nvCxnSpPr>
        <p:spPr>
          <a:xfrm flipV="1">
            <a:off x="10460837" y="4455221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FA4D7496-4E61-4726-07F3-C25612DAC1B0}"/>
              </a:ext>
            </a:extLst>
          </p:cNvPr>
          <p:cNvSpPr/>
          <p:nvPr/>
        </p:nvSpPr>
        <p:spPr>
          <a:xfrm>
            <a:off x="7104538" y="2503585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353D24C8-5FAC-50A3-4D0D-57718D1188DA}"/>
              </a:ext>
            </a:extLst>
          </p:cNvPr>
          <p:cNvSpPr/>
          <p:nvPr/>
        </p:nvSpPr>
        <p:spPr>
          <a:xfrm>
            <a:off x="8190273" y="2502431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F224AF52-9C2D-5444-C647-03EA29329B93}"/>
              </a:ext>
            </a:extLst>
          </p:cNvPr>
          <p:cNvSpPr/>
          <p:nvPr/>
        </p:nvSpPr>
        <p:spPr>
          <a:xfrm>
            <a:off x="9276008" y="2502431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5C62F46C-1D7D-981B-251A-978326437238}"/>
              </a:ext>
            </a:extLst>
          </p:cNvPr>
          <p:cNvSpPr/>
          <p:nvPr/>
        </p:nvSpPr>
        <p:spPr>
          <a:xfrm>
            <a:off x="10361742" y="2502431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77" name="直線箭頭接點 76">
            <a:extLst>
              <a:ext uri="{FF2B5EF4-FFF2-40B4-BE49-F238E27FC236}">
                <a16:creationId xmlns:a16="http://schemas.microsoft.com/office/drawing/2014/main" id="{F5F3B9B5-6BF8-4252-994B-3F2C69703D71}"/>
              </a:ext>
            </a:extLst>
          </p:cNvPr>
          <p:cNvCxnSpPr>
            <a:cxnSpLocks/>
          </p:cNvCxnSpPr>
          <p:nvPr/>
        </p:nvCxnSpPr>
        <p:spPr>
          <a:xfrm flipH="1" flipV="1">
            <a:off x="8289366" y="3204530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箭頭接點 77">
            <a:extLst>
              <a:ext uri="{FF2B5EF4-FFF2-40B4-BE49-F238E27FC236}">
                <a16:creationId xmlns:a16="http://schemas.microsoft.com/office/drawing/2014/main" id="{7E1CFCB0-70D2-1191-ED3B-D99C1346DDF2}"/>
              </a:ext>
            </a:extLst>
          </p:cNvPr>
          <p:cNvCxnSpPr>
            <a:cxnSpLocks/>
          </p:cNvCxnSpPr>
          <p:nvPr/>
        </p:nvCxnSpPr>
        <p:spPr>
          <a:xfrm flipH="1" flipV="1">
            <a:off x="7203631" y="3205684"/>
            <a:ext cx="1" cy="475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線箭頭接點 78">
            <a:extLst>
              <a:ext uri="{FF2B5EF4-FFF2-40B4-BE49-F238E27FC236}">
                <a16:creationId xmlns:a16="http://schemas.microsoft.com/office/drawing/2014/main" id="{7DE5DAE9-B81D-79D6-5E54-49A69128E2D4}"/>
              </a:ext>
            </a:extLst>
          </p:cNvPr>
          <p:cNvCxnSpPr>
            <a:cxnSpLocks/>
          </p:cNvCxnSpPr>
          <p:nvPr/>
        </p:nvCxnSpPr>
        <p:spPr>
          <a:xfrm flipH="1" flipV="1">
            <a:off x="10460835" y="3204530"/>
            <a:ext cx="3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箭頭接點 79">
            <a:extLst>
              <a:ext uri="{FF2B5EF4-FFF2-40B4-BE49-F238E27FC236}">
                <a16:creationId xmlns:a16="http://schemas.microsoft.com/office/drawing/2014/main" id="{F2B41B5F-24DC-2AA2-B1C0-98B0F04B2183}"/>
              </a:ext>
            </a:extLst>
          </p:cNvPr>
          <p:cNvCxnSpPr>
            <a:cxnSpLocks/>
          </p:cNvCxnSpPr>
          <p:nvPr/>
        </p:nvCxnSpPr>
        <p:spPr>
          <a:xfrm flipH="1" flipV="1">
            <a:off x="9375101" y="3204530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51481737-33DD-7877-0684-32BC3DB938EC}"/>
              </a:ext>
            </a:extLst>
          </p:cNvPr>
          <p:cNvSpPr/>
          <p:nvPr/>
        </p:nvSpPr>
        <p:spPr>
          <a:xfrm>
            <a:off x="7146916" y="3782510"/>
            <a:ext cx="3356297" cy="2249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Pooling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811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8" grpId="0"/>
      <p:bldP spid="29" grpId="0"/>
      <p:bldP spid="30" grpId="0"/>
      <p:bldP spid="31" grpId="0"/>
      <p:bldP spid="43" grpId="0" animBg="1"/>
      <p:bldP spid="44" grpId="0" animBg="1"/>
      <p:bldP spid="45" grpId="0" animBg="1"/>
      <p:bldP spid="46" grpId="0" animBg="1"/>
      <p:bldP spid="59" grpId="0"/>
      <p:bldP spid="60" grpId="0"/>
      <p:bldP spid="61" grpId="0"/>
      <p:bldP spid="62" grpId="0"/>
      <p:bldP spid="63" grpId="0"/>
      <p:bldP spid="64" grpId="0" animBg="1"/>
      <p:bldP spid="65" grpId="0" animBg="1"/>
      <p:bldP spid="66" grpId="0" animBg="1"/>
      <p:bldP spid="73" grpId="0" animBg="1"/>
      <p:bldP spid="74" grpId="0" animBg="1"/>
      <p:bldP spid="75" grpId="0" animBg="1"/>
      <p:bldP spid="76" grpId="0" animBg="1"/>
      <p:bldP spid="8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0988A61A-7679-5029-E481-E972BCDA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07297"/>
            <a:ext cx="3200400" cy="1315617"/>
          </a:xfrm>
        </p:spPr>
        <p:txBody>
          <a:bodyPr/>
          <a:lstStyle/>
          <a:p>
            <a:r>
              <a:rPr lang="en-US" altLang="zh-TW" dirty="0"/>
              <a:t>Transformer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42B01E6-53DD-CC83-28F9-073680E15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3" name="圖片 2" descr="一張含有 卡通, 虛構角色, 動畫卡通, 虛構小說 的圖片&#10;&#10;自動產生的描述">
            <a:extLst>
              <a:ext uri="{FF2B5EF4-FFF2-40B4-BE49-F238E27FC236}">
                <a16:creationId xmlns:a16="http://schemas.microsoft.com/office/drawing/2014/main" id="{E132445E-8368-87E9-4AD3-2FD115664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66487"/>
            <a:ext cx="3928866" cy="589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818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D15B755-B59E-78F1-C229-3D5EFC27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Tokens vs. words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5515392-0725-C712-355C-3FAE0FA4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57E3D11-EF8F-B3E9-3530-C5B1CBFAB6A1}"/>
              </a:ext>
            </a:extLst>
          </p:cNvPr>
          <p:cNvSpPr txBox="1"/>
          <p:nvPr/>
        </p:nvSpPr>
        <p:spPr>
          <a:xfrm>
            <a:off x="653143" y="1586847"/>
            <a:ext cx="10918370" cy="2805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/>
              <a:t>token 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 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  <a:r>
              <a:rPr kumimoji="1"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模型在每個時間點處理的單位</a:t>
            </a:r>
            <a:endParaRPr kumimoji="1" lang="en-US" altLang="zh-TW" sz="24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word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是語言本身的單位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token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可以是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word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，也可以是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sub-word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一個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word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可以是一個 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token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，但單純講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token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不一定指的是</a:t>
            </a:r>
            <a:r>
              <a:rPr kumimoji="1" lang="en-US" altLang="zh-TW" sz="2400" dirty="0">
                <a:ea typeface="Microsoft JhengHei" panose="020B0604030504040204" pitchFamily="34" charset="-120"/>
              </a:rPr>
              <a:t> word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zh-TW" sz="2400" dirty="0">
              <a:ea typeface="Microsoft JhengHei" panose="020B0604030504040204" pitchFamily="34" charset="-12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4F6DF830-9CDD-8C5F-45AB-545D9E97A30F}"/>
              </a:ext>
            </a:extLst>
          </p:cNvPr>
          <p:cNvSpPr/>
          <p:nvPr/>
        </p:nvSpPr>
        <p:spPr>
          <a:xfrm>
            <a:off x="4172216" y="5387236"/>
            <a:ext cx="884809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world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8C399350-9E98-3C71-6579-A9282FDBCF35}"/>
              </a:ext>
            </a:extLst>
          </p:cNvPr>
          <p:cNvSpPr/>
          <p:nvPr/>
        </p:nvSpPr>
        <p:spPr>
          <a:xfrm>
            <a:off x="3106416" y="5387236"/>
            <a:ext cx="985301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Hello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51F3B38E-2962-C25B-1533-E0C05B928326}"/>
              </a:ext>
            </a:extLst>
          </p:cNvPr>
          <p:cNvSpPr/>
          <p:nvPr/>
        </p:nvSpPr>
        <p:spPr>
          <a:xfrm>
            <a:off x="2040618" y="5387236"/>
            <a:ext cx="985301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printed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62DCC137-6940-EAB5-275A-5ED12D2AAE70}"/>
              </a:ext>
            </a:extLst>
          </p:cNvPr>
          <p:cNvSpPr/>
          <p:nvPr/>
        </p:nvSpPr>
        <p:spPr>
          <a:xfrm>
            <a:off x="9878400" y="5380881"/>
            <a:ext cx="861974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world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DFF3ACD9-FB05-147F-476F-3029E94C9C8E}"/>
              </a:ext>
            </a:extLst>
          </p:cNvPr>
          <p:cNvSpPr/>
          <p:nvPr/>
        </p:nvSpPr>
        <p:spPr>
          <a:xfrm>
            <a:off x="8679092" y="5380881"/>
            <a:ext cx="662185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Hell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5EBCC73-E148-0868-C72C-3953BCDB6701}"/>
              </a:ext>
            </a:extLst>
          </p:cNvPr>
          <p:cNvSpPr/>
          <p:nvPr/>
        </p:nvSpPr>
        <p:spPr>
          <a:xfrm>
            <a:off x="7973198" y="5385118"/>
            <a:ext cx="62452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ted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7A9E4AFB-C680-BFD6-72FB-E3E8199DBE54}"/>
              </a:ext>
            </a:extLst>
          </p:cNvPr>
          <p:cNvSpPr/>
          <p:nvPr/>
        </p:nvSpPr>
        <p:spPr>
          <a:xfrm>
            <a:off x="6749166" y="5385118"/>
            <a:ext cx="39929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7E48A54A-A1AA-CA19-190E-CDAD65D44FD5}"/>
              </a:ext>
            </a:extLst>
          </p:cNvPr>
          <p:cNvSpPr/>
          <p:nvPr/>
        </p:nvSpPr>
        <p:spPr>
          <a:xfrm>
            <a:off x="9422466" y="5380881"/>
            <a:ext cx="374745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6E229539-8745-33ED-9FB1-D1781B059636}"/>
              </a:ext>
            </a:extLst>
          </p:cNvPr>
          <p:cNvSpPr/>
          <p:nvPr/>
        </p:nvSpPr>
        <p:spPr>
          <a:xfrm>
            <a:off x="7260210" y="5386398"/>
            <a:ext cx="64682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 err="1">
                <a:solidFill>
                  <a:schemeClr val="tx1"/>
                </a:solidFill>
              </a:rPr>
              <a:t>prin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482C3455-2051-ABB5-428F-CC2222CA7A7A}"/>
              </a:ext>
            </a:extLst>
          </p:cNvPr>
          <p:cNvSpPr/>
          <p:nvPr/>
        </p:nvSpPr>
        <p:spPr>
          <a:xfrm>
            <a:off x="1529574" y="5382999"/>
            <a:ext cx="39929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4176BEA7-D296-7561-C83D-7A2725B15E24}"/>
              </a:ext>
            </a:extLst>
          </p:cNvPr>
          <p:cNvSpPr txBox="1"/>
          <p:nvPr/>
        </p:nvSpPr>
        <p:spPr>
          <a:xfrm>
            <a:off x="1600012" y="4703550"/>
            <a:ext cx="3317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ea typeface="Microsoft JhengHei" panose="020B0604030504040204" pitchFamily="34" charset="-120"/>
              </a:rPr>
              <a:t>Traditional word tokenization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F0BE53B-65E6-B251-E39D-9B5D2B8F7AEC}"/>
              </a:ext>
            </a:extLst>
          </p:cNvPr>
          <p:cNvSpPr txBox="1"/>
          <p:nvPr/>
        </p:nvSpPr>
        <p:spPr>
          <a:xfrm>
            <a:off x="7345238" y="4703550"/>
            <a:ext cx="26677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ea typeface="Microsoft JhengHei" panose="020B0604030504040204" pitchFamily="34" charset="-120"/>
              </a:rPr>
              <a:t>Sub-word Tokenization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6953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78DEF-6E89-E355-EA39-783FBA72A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Transformer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922932-B69B-701E-CDFA-192BFB5BA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B0E5907-2812-4288-312F-44F6E8A0D411}"/>
              </a:ext>
            </a:extLst>
          </p:cNvPr>
          <p:cNvSpPr txBox="1"/>
          <p:nvPr/>
        </p:nvSpPr>
        <p:spPr>
          <a:xfrm>
            <a:off x="653143" y="1782378"/>
            <a:ext cx="10918370" cy="958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Transformer</a:t>
            </a:r>
            <a:r>
              <a:rPr kumimoji="1" lang="zh-TW" altLang="en-US" sz="2000" dirty="0"/>
              <a:t> 來自論文：</a:t>
            </a:r>
            <a:r>
              <a:rPr kumimoji="1" lang="en-US" altLang="zh-TW" sz="2000" dirty="0"/>
              <a:t>Attention Is All You Need (Vaswani et al., 2017)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Transformer</a:t>
            </a:r>
            <a:r>
              <a:rPr kumimoji="1" lang="zh-TW" altLang="en-US" sz="2000" dirty="0"/>
              <a:t> 內部的主要機制為 </a:t>
            </a:r>
            <a:r>
              <a:rPr kumimoji="1" lang="en-US" altLang="zh-TW" sz="2000" dirty="0"/>
              <a:t>Self-attention</a:t>
            </a:r>
          </a:p>
        </p:txBody>
      </p:sp>
      <p:pic>
        <p:nvPicPr>
          <p:cNvPr id="11" name="Picture 2" descr="An example of the self-attention mechanism following long-distance... |  Download Scientific Diagram">
            <a:extLst>
              <a:ext uri="{FF2B5EF4-FFF2-40B4-BE49-F238E27FC236}">
                <a16:creationId xmlns:a16="http://schemas.microsoft.com/office/drawing/2014/main" id="{D27BF699-1C9D-83B3-05F1-467BFC464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166" y="4063123"/>
            <a:ext cx="2574277" cy="243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1D241A5-B782-7E7D-94EF-C4CB6B319D2C}"/>
              </a:ext>
            </a:extLst>
          </p:cNvPr>
          <p:cNvSpPr txBox="1"/>
          <p:nvPr/>
        </p:nvSpPr>
        <p:spPr>
          <a:xfrm>
            <a:off x="8235189" y="657179"/>
            <a:ext cx="33363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sz="1000" dirty="0"/>
              <a:t>Source:  </a:t>
            </a:r>
            <a:r>
              <a:rPr lang="en-US" altLang="zh-TW" sz="1000" dirty="0">
                <a:hlinkClick r:id="rId4"/>
              </a:rPr>
              <a:t>An example of the self-attention mechanism following long-distance... | Download Scientific Diagram (researchgate.net)</a:t>
            </a:r>
            <a:endParaRPr kumimoji="1" lang="zh-TW" altLang="en-US" sz="10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96E24C-8837-E4CB-668B-111077149FF6}"/>
              </a:ext>
            </a:extLst>
          </p:cNvPr>
          <p:cNvSpPr txBox="1"/>
          <p:nvPr/>
        </p:nvSpPr>
        <p:spPr>
          <a:xfrm>
            <a:off x="1016648" y="3013501"/>
            <a:ext cx="57135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>
                <a:solidFill>
                  <a:srgbClr val="FF0000"/>
                </a:solidFill>
              </a:rPr>
              <a:t>Self-attention: 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句子內的每個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token </a:t>
            </a:r>
            <a:r>
              <a:rPr kumimoji="1"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自己跟自己做 </a:t>
            </a:r>
            <a:r>
              <a:rPr kumimoji="1" lang="en-US" altLang="zh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attention</a:t>
            </a:r>
            <a:endParaRPr kumimoji="1" lang="zh-TW" altLang="en-US" sz="2800" dirty="0">
              <a:solidFill>
                <a:srgbClr val="FF0000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D99D4D8-8FEF-8896-ABBF-169C70A5ED46}"/>
              </a:ext>
            </a:extLst>
          </p:cNvPr>
          <p:cNvSpPr/>
          <p:nvPr/>
        </p:nvSpPr>
        <p:spPr>
          <a:xfrm>
            <a:off x="6991352" y="4229935"/>
            <a:ext cx="3969026" cy="65544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b="1" dirty="0">
                <a:solidFill>
                  <a:schemeClr val="tx1"/>
                </a:solidFill>
              </a:rPr>
              <a:t>Self-attention</a:t>
            </a:r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8C264D1-8CB3-30E8-7DF9-70BA946628FA}"/>
              </a:ext>
            </a:extLst>
          </p:cNvPr>
          <p:cNvSpPr/>
          <p:nvPr/>
        </p:nvSpPr>
        <p:spPr>
          <a:xfrm>
            <a:off x="7256655" y="5474024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E9430DF-4168-3C2A-E619-D15C74A36129}"/>
              </a:ext>
            </a:extLst>
          </p:cNvPr>
          <p:cNvSpPr/>
          <p:nvPr/>
        </p:nvSpPr>
        <p:spPr>
          <a:xfrm>
            <a:off x="8342390" y="5474024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5DE3523-782F-A9AC-5694-5D5444917831}"/>
              </a:ext>
            </a:extLst>
          </p:cNvPr>
          <p:cNvSpPr/>
          <p:nvPr/>
        </p:nvSpPr>
        <p:spPr>
          <a:xfrm>
            <a:off x="9428125" y="5474024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6BF96CC-5120-AE99-5F01-BD0E54A29D80}"/>
              </a:ext>
            </a:extLst>
          </p:cNvPr>
          <p:cNvSpPr/>
          <p:nvPr/>
        </p:nvSpPr>
        <p:spPr>
          <a:xfrm>
            <a:off x="10513861" y="5474024"/>
            <a:ext cx="198186" cy="6554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47FA16-B95E-51FD-ED76-0AB83511CF71}"/>
              </a:ext>
            </a:extLst>
          </p:cNvPr>
          <p:cNvSpPr/>
          <p:nvPr/>
        </p:nvSpPr>
        <p:spPr>
          <a:xfrm>
            <a:off x="7256655" y="2959007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FF75E8D-A223-5D3B-BACB-586258BDC78D}"/>
              </a:ext>
            </a:extLst>
          </p:cNvPr>
          <p:cNvSpPr/>
          <p:nvPr/>
        </p:nvSpPr>
        <p:spPr>
          <a:xfrm>
            <a:off x="8342390" y="2957853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97CFC3B-300D-0935-8C2C-57D4825575FE}"/>
              </a:ext>
            </a:extLst>
          </p:cNvPr>
          <p:cNvSpPr/>
          <p:nvPr/>
        </p:nvSpPr>
        <p:spPr>
          <a:xfrm>
            <a:off x="9428125" y="2957853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1C258EC-B73B-4830-72E7-458868D34801}"/>
              </a:ext>
            </a:extLst>
          </p:cNvPr>
          <p:cNvSpPr/>
          <p:nvPr/>
        </p:nvSpPr>
        <p:spPr>
          <a:xfrm>
            <a:off x="10513859" y="2957853"/>
            <a:ext cx="198186" cy="6554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 dirty="0">
              <a:solidFill>
                <a:schemeClr val="tx1"/>
              </a:solidFill>
            </a:endParaRPr>
          </a:p>
        </p:txBody>
      </p:sp>
      <p:cxnSp>
        <p:nvCxnSpPr>
          <p:cNvPr id="23" name="直線箭頭接點 22">
            <a:extLst>
              <a:ext uri="{FF2B5EF4-FFF2-40B4-BE49-F238E27FC236}">
                <a16:creationId xmlns:a16="http://schemas.microsoft.com/office/drawing/2014/main" id="{B4F18413-6B49-AC47-A147-6B5A5EA35449}"/>
              </a:ext>
            </a:extLst>
          </p:cNvPr>
          <p:cNvCxnSpPr>
            <a:cxnSpLocks/>
          </p:cNvCxnSpPr>
          <p:nvPr/>
        </p:nvCxnSpPr>
        <p:spPr>
          <a:xfrm flipH="1" flipV="1">
            <a:off x="8441483" y="3659952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id="{19964024-F7F9-13B6-6673-A26A1FD7E37C}"/>
              </a:ext>
            </a:extLst>
          </p:cNvPr>
          <p:cNvCxnSpPr>
            <a:cxnSpLocks/>
          </p:cNvCxnSpPr>
          <p:nvPr/>
        </p:nvCxnSpPr>
        <p:spPr>
          <a:xfrm flipH="1" flipV="1">
            <a:off x="7355748" y="3661106"/>
            <a:ext cx="1" cy="4755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E6A0404C-133F-6390-3EFA-BAFB44078F77}"/>
              </a:ext>
            </a:extLst>
          </p:cNvPr>
          <p:cNvCxnSpPr>
            <a:cxnSpLocks/>
          </p:cNvCxnSpPr>
          <p:nvPr/>
        </p:nvCxnSpPr>
        <p:spPr>
          <a:xfrm flipV="1">
            <a:off x="7355748" y="4950696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id="{F669D6FD-9956-7FAB-875F-C6BC4EEA5B9B}"/>
              </a:ext>
            </a:extLst>
          </p:cNvPr>
          <p:cNvCxnSpPr>
            <a:cxnSpLocks/>
          </p:cNvCxnSpPr>
          <p:nvPr/>
        </p:nvCxnSpPr>
        <p:spPr>
          <a:xfrm flipV="1">
            <a:off x="8441483" y="4950696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id="{397A92AC-3E97-378C-6C92-D2466D92170D}"/>
              </a:ext>
            </a:extLst>
          </p:cNvPr>
          <p:cNvCxnSpPr>
            <a:cxnSpLocks/>
          </p:cNvCxnSpPr>
          <p:nvPr/>
        </p:nvCxnSpPr>
        <p:spPr>
          <a:xfrm flipV="1">
            <a:off x="9527218" y="4950696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4F0AB2AA-F447-AE6F-EDCA-CD8DF4897E59}"/>
              </a:ext>
            </a:extLst>
          </p:cNvPr>
          <p:cNvCxnSpPr>
            <a:cxnSpLocks/>
          </p:cNvCxnSpPr>
          <p:nvPr/>
        </p:nvCxnSpPr>
        <p:spPr>
          <a:xfrm flipV="1">
            <a:off x="10612954" y="4950696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id="{9C9F9F19-887F-E917-195B-3222016C0F08}"/>
              </a:ext>
            </a:extLst>
          </p:cNvPr>
          <p:cNvCxnSpPr>
            <a:cxnSpLocks/>
          </p:cNvCxnSpPr>
          <p:nvPr/>
        </p:nvCxnSpPr>
        <p:spPr>
          <a:xfrm flipH="1" flipV="1">
            <a:off x="10612952" y="3659952"/>
            <a:ext cx="3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箭頭接點 29">
            <a:extLst>
              <a:ext uri="{FF2B5EF4-FFF2-40B4-BE49-F238E27FC236}">
                <a16:creationId xmlns:a16="http://schemas.microsoft.com/office/drawing/2014/main" id="{08793E43-9FBA-ECE1-932A-DD41FEB4A43D}"/>
              </a:ext>
            </a:extLst>
          </p:cNvPr>
          <p:cNvCxnSpPr>
            <a:cxnSpLocks/>
          </p:cNvCxnSpPr>
          <p:nvPr/>
        </p:nvCxnSpPr>
        <p:spPr>
          <a:xfrm flipH="1" flipV="1">
            <a:off x="9527218" y="3659952"/>
            <a:ext cx="1" cy="47667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D6A45F95-DF4C-51C6-EC27-950AD8293693}"/>
              </a:ext>
            </a:extLst>
          </p:cNvPr>
          <p:cNvSpPr txBox="1"/>
          <p:nvPr/>
        </p:nvSpPr>
        <p:spPr>
          <a:xfrm>
            <a:off x="6917223" y="6267587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open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587944A4-BEF4-300A-91D9-6FDCEE491AA9}"/>
              </a:ext>
            </a:extLst>
          </p:cNvPr>
          <p:cNvSpPr txBox="1"/>
          <p:nvPr/>
        </p:nvSpPr>
        <p:spPr>
          <a:xfrm>
            <a:off x="8002958" y="6267587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F4528C0B-3E7A-BB2D-1CE1-C6732C8F70E4}"/>
              </a:ext>
            </a:extLst>
          </p:cNvPr>
          <p:cNvSpPr txBox="1"/>
          <p:nvPr/>
        </p:nvSpPr>
        <p:spPr>
          <a:xfrm>
            <a:off x="9088693" y="6267587"/>
            <a:ext cx="877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bank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F53CC24D-541E-A23B-34A8-6D67A553DB19}"/>
              </a:ext>
            </a:extLst>
          </p:cNvPr>
          <p:cNvSpPr txBox="1"/>
          <p:nvPr/>
        </p:nvSpPr>
        <p:spPr>
          <a:xfrm>
            <a:off x="10132049" y="6267587"/>
            <a:ext cx="961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account</a:t>
            </a:r>
            <a:endParaRPr kumimoji="1" lang="zh-TW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1" name="曲線接點 40">
            <a:extLst>
              <a:ext uri="{FF2B5EF4-FFF2-40B4-BE49-F238E27FC236}">
                <a16:creationId xmlns:a16="http://schemas.microsoft.com/office/drawing/2014/main" id="{FEC63B3A-DEE4-8F0C-1A59-5B89414DD97D}"/>
              </a:ext>
            </a:extLst>
          </p:cNvPr>
          <p:cNvCxnSpPr>
            <a:stCxn id="15" idx="0"/>
            <a:endCxn id="16" idx="0"/>
          </p:cNvCxnSpPr>
          <p:nvPr/>
        </p:nvCxnSpPr>
        <p:spPr>
          <a:xfrm rot="5400000" flipH="1" flipV="1">
            <a:off x="7898615" y="4931157"/>
            <a:ext cx="12700" cy="1085735"/>
          </a:xfrm>
          <a:prstGeom prst="curvedConnector3">
            <a:avLst>
              <a:gd name="adj1" fmla="val 7875008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曲線接點 41">
            <a:extLst>
              <a:ext uri="{FF2B5EF4-FFF2-40B4-BE49-F238E27FC236}">
                <a16:creationId xmlns:a16="http://schemas.microsoft.com/office/drawing/2014/main" id="{667965F5-AD4E-38D5-38F9-208B34806463}"/>
              </a:ext>
            </a:extLst>
          </p:cNvPr>
          <p:cNvCxnSpPr>
            <a:cxnSpLocks/>
            <a:stCxn id="15" idx="0"/>
            <a:endCxn id="17" idx="0"/>
          </p:cNvCxnSpPr>
          <p:nvPr/>
        </p:nvCxnSpPr>
        <p:spPr>
          <a:xfrm rot="5400000" flipH="1" flipV="1">
            <a:off x="8441483" y="4388289"/>
            <a:ext cx="12700" cy="2171470"/>
          </a:xfrm>
          <a:prstGeom prst="curvedConnector3">
            <a:avLst>
              <a:gd name="adj1" fmla="val 8775000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曲線接點 44">
            <a:extLst>
              <a:ext uri="{FF2B5EF4-FFF2-40B4-BE49-F238E27FC236}">
                <a16:creationId xmlns:a16="http://schemas.microsoft.com/office/drawing/2014/main" id="{659D7D06-A3D4-F085-E644-D198900D7E25}"/>
              </a:ext>
            </a:extLst>
          </p:cNvPr>
          <p:cNvCxnSpPr>
            <a:cxnSpLocks/>
            <a:stCxn id="15" idx="0"/>
            <a:endCxn id="18" idx="0"/>
          </p:cNvCxnSpPr>
          <p:nvPr/>
        </p:nvCxnSpPr>
        <p:spPr>
          <a:xfrm rot="5400000" flipH="1" flipV="1">
            <a:off x="8984351" y="3845421"/>
            <a:ext cx="12700" cy="3257206"/>
          </a:xfrm>
          <a:prstGeom prst="curvedConnector3">
            <a:avLst>
              <a:gd name="adj1" fmla="val 7650000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曲線接點 48">
            <a:extLst>
              <a:ext uri="{FF2B5EF4-FFF2-40B4-BE49-F238E27FC236}">
                <a16:creationId xmlns:a16="http://schemas.microsoft.com/office/drawing/2014/main" id="{93C236FF-30A9-1C21-E6AE-E5AF57C82284}"/>
              </a:ext>
            </a:extLst>
          </p:cNvPr>
          <p:cNvCxnSpPr>
            <a:cxnSpLocks/>
            <a:stCxn id="16" idx="0"/>
            <a:endCxn id="17" idx="0"/>
          </p:cNvCxnSpPr>
          <p:nvPr/>
        </p:nvCxnSpPr>
        <p:spPr>
          <a:xfrm rot="5400000" flipH="1" flipV="1">
            <a:off x="8984350" y="4931157"/>
            <a:ext cx="12700" cy="1085735"/>
          </a:xfrm>
          <a:prstGeom prst="curvedConnector3">
            <a:avLst>
              <a:gd name="adj1" fmla="val 8775000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線接點 51">
            <a:extLst>
              <a:ext uri="{FF2B5EF4-FFF2-40B4-BE49-F238E27FC236}">
                <a16:creationId xmlns:a16="http://schemas.microsoft.com/office/drawing/2014/main" id="{4510A638-09BF-5419-C0EB-2248E10A4C47}"/>
              </a:ext>
            </a:extLst>
          </p:cNvPr>
          <p:cNvCxnSpPr>
            <a:cxnSpLocks/>
            <a:stCxn id="16" idx="0"/>
            <a:endCxn id="18" idx="0"/>
          </p:cNvCxnSpPr>
          <p:nvPr/>
        </p:nvCxnSpPr>
        <p:spPr>
          <a:xfrm rot="5400000" flipH="1" flipV="1">
            <a:off x="9527218" y="4388289"/>
            <a:ext cx="12700" cy="2171471"/>
          </a:xfrm>
          <a:prstGeom prst="curvedConnector3">
            <a:avLst>
              <a:gd name="adj1" fmla="val 8400000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曲線接點 54">
            <a:extLst>
              <a:ext uri="{FF2B5EF4-FFF2-40B4-BE49-F238E27FC236}">
                <a16:creationId xmlns:a16="http://schemas.microsoft.com/office/drawing/2014/main" id="{A6969B6B-26AB-272F-FA5A-9C7D2A17AF02}"/>
              </a:ext>
            </a:extLst>
          </p:cNvPr>
          <p:cNvCxnSpPr>
            <a:cxnSpLocks/>
            <a:stCxn id="17" idx="0"/>
            <a:endCxn id="18" idx="0"/>
          </p:cNvCxnSpPr>
          <p:nvPr/>
        </p:nvCxnSpPr>
        <p:spPr>
          <a:xfrm rot="5400000" flipH="1" flipV="1">
            <a:off x="10070086" y="4931156"/>
            <a:ext cx="12700" cy="1085736"/>
          </a:xfrm>
          <a:prstGeom prst="curvedConnector3">
            <a:avLst>
              <a:gd name="adj1" fmla="val 8250000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01784E2C-2271-BC85-C99B-5D4E1B9DA093}"/>
              </a:ext>
            </a:extLst>
          </p:cNvPr>
          <p:cNvSpPr txBox="1"/>
          <p:nvPr/>
        </p:nvSpPr>
        <p:spPr>
          <a:xfrm>
            <a:off x="4327460" y="4203714"/>
            <a:ext cx="2574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attention 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進行的過程需要主動與被動</a:t>
            </a:r>
          </a:p>
        </p:txBody>
      </p:sp>
    </p:spTree>
    <p:extLst>
      <p:ext uri="{BB962C8B-B14F-4D97-AF65-F5344CB8AC3E}">
        <p14:creationId xmlns:p14="http://schemas.microsoft.com/office/powerpoint/2010/main" val="295916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6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43973B-891B-BADF-F9F1-501CAC8A4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Self-attention </a:t>
            </a:r>
            <a:r>
              <a:rPr kumimoji="1" lang="zh-TW" altLang="en-US" dirty="0"/>
              <a:t>動畫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85686C8-8BF9-08B0-E400-DDDA8D21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圖片 5" descr="一張含有 白色, 設計 的圖片&#10;&#10;自動產生的描述">
            <a:extLst>
              <a:ext uri="{FF2B5EF4-FFF2-40B4-BE49-F238E27FC236}">
                <a16:creationId xmlns:a16="http://schemas.microsoft.com/office/drawing/2014/main" id="{651379A5-8D19-AE8E-759F-03DE6AC62B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709" y="1614196"/>
            <a:ext cx="5760582" cy="5094514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B53A6D3-7ACC-7D2E-8C82-F722CAEE0BE3}"/>
              </a:ext>
            </a:extLst>
          </p:cNvPr>
          <p:cNvSpPr txBox="1"/>
          <p:nvPr/>
        </p:nvSpPr>
        <p:spPr>
          <a:xfrm>
            <a:off x="7507116" y="395742"/>
            <a:ext cx="4064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/>
              <a:t>Figure source: https://</a:t>
            </a:r>
            <a:r>
              <a:rPr kumimoji="1" lang="en" altLang="zh-TW" sz="1400" dirty="0" err="1"/>
              <a:t>research.google</a:t>
            </a:r>
            <a:r>
              <a:rPr kumimoji="1" lang="en" altLang="zh-TW" sz="1400" dirty="0"/>
              <a:t>/blog/transformer-a-novel-neural-network-architecture-for-language-understanding/</a:t>
            </a:r>
            <a:endParaRPr kumimoji="1"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6985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95AC75-7511-5747-8B0E-C3D022BEE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Self-Attention (Transformer)</a:t>
            </a:r>
            <a:r>
              <a:rPr kumimoji="1" lang="zh-TW" altLang="en-US" dirty="0"/>
              <a:t> 過程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198081-C049-BBE5-9674-DDAE6BD48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6A606F1-C0F0-DFB8-A11C-122FBFCF2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94" y="1842003"/>
            <a:ext cx="9603412" cy="487084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EC12656-76DC-CFCA-B98A-5B8448F3BEC2}"/>
              </a:ext>
            </a:extLst>
          </p:cNvPr>
          <p:cNvSpPr txBox="1"/>
          <p:nvPr/>
        </p:nvSpPr>
        <p:spPr>
          <a:xfrm>
            <a:off x="8052620" y="1411626"/>
            <a:ext cx="36576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050" dirty="0"/>
              <a:t>Vaswani et al. "Attention is all you need." </a:t>
            </a:r>
            <a:r>
              <a:rPr kumimoji="1" lang="en" altLang="zh-TW" sz="1050" dirty="0" err="1"/>
              <a:t>NeurIPS</a:t>
            </a:r>
            <a:r>
              <a:rPr kumimoji="1" lang="en" altLang="zh-TW" sz="1050" dirty="0"/>
              <a:t> 2017.</a:t>
            </a:r>
          </a:p>
          <a:p>
            <a:r>
              <a:rPr kumimoji="1" lang="en" altLang="zh-TW" sz="1050" dirty="0"/>
              <a:t>https://</a:t>
            </a:r>
            <a:r>
              <a:rPr kumimoji="1" lang="en" altLang="zh-TW" sz="1050" dirty="0" err="1"/>
              <a:t>research.google</a:t>
            </a:r>
            <a:r>
              <a:rPr kumimoji="1" lang="en" altLang="zh-TW" sz="1050" dirty="0"/>
              <a:t>/blog/transformer-a-novel-neural-network-architecture-for-language-understanding/</a:t>
            </a:r>
            <a:endParaRPr kumimoji="1" lang="zh-TW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43559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42775-BA93-B785-6304-578382A8E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BA711A-1FB9-8768-018A-D99C7331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Self-Attention (Transformer)</a:t>
            </a:r>
            <a:r>
              <a:rPr kumimoji="1" lang="zh-TW" altLang="en-US" dirty="0"/>
              <a:t> 過程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514E42-B09E-5F46-7BFA-63FA2E336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A629FF2-8D4F-082B-664E-C31B58B34C84}"/>
              </a:ext>
            </a:extLst>
          </p:cNvPr>
          <p:cNvSpPr txBox="1"/>
          <p:nvPr/>
        </p:nvSpPr>
        <p:spPr>
          <a:xfrm>
            <a:off x="8052620" y="1411626"/>
            <a:ext cx="36576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050" dirty="0"/>
              <a:t>Vaswani et al. "Attention is all you need." </a:t>
            </a:r>
            <a:r>
              <a:rPr kumimoji="1" lang="en" altLang="zh-TW" sz="1050" dirty="0" err="1"/>
              <a:t>NeurIPS</a:t>
            </a:r>
            <a:r>
              <a:rPr kumimoji="1" lang="en" altLang="zh-TW" sz="1050" dirty="0"/>
              <a:t> 2017.</a:t>
            </a:r>
          </a:p>
          <a:p>
            <a:r>
              <a:rPr kumimoji="1" lang="en" altLang="zh-TW" sz="1050" dirty="0"/>
              <a:t>https://</a:t>
            </a:r>
            <a:r>
              <a:rPr kumimoji="1" lang="en" altLang="zh-TW" sz="1050" dirty="0" err="1"/>
              <a:t>research.google</a:t>
            </a:r>
            <a:r>
              <a:rPr kumimoji="1" lang="en" altLang="zh-TW" sz="1050" dirty="0"/>
              <a:t>/blog/transformer-a-novel-neural-network-architecture-for-language-understanding/</a:t>
            </a:r>
            <a:endParaRPr kumimoji="1" lang="zh-TW" altLang="en-US" sz="105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F7FD14F-720C-3F78-78DF-32503652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757" y="1836807"/>
            <a:ext cx="9714486" cy="4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532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65022A-1D3A-208E-38FC-16EA5B4E1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a typeface="+mn-ea"/>
                <a:cs typeface="Calibri" panose="020F0502020204030204" pitchFamily="34" charset="0"/>
              </a:rPr>
              <a:t>QKV</a:t>
            </a:r>
            <a:r>
              <a:rPr lang="zh-TW" altLang="en-US" dirty="0">
                <a:ea typeface="+mn-ea"/>
                <a:cs typeface="Calibri" panose="020F0502020204030204" pitchFamily="34" charset="0"/>
              </a:rPr>
              <a:t> 的比喻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8E927CE-170B-572C-ABAF-1538491E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27</a:t>
            </a:fld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D54E07-2670-BF3A-C99F-3C71977B7189}"/>
              </a:ext>
            </a:extLst>
          </p:cNvPr>
          <p:cNvSpPr txBox="1"/>
          <p:nvPr/>
        </p:nvSpPr>
        <p:spPr>
          <a:xfrm>
            <a:off x="7959844" y="1081133"/>
            <a:ext cx="375007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00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Vaswani, Ashish, et al. "Attention is all you need." </a:t>
            </a:r>
            <a:r>
              <a:rPr lang="en-US" altLang="zh-TW" sz="100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NeurIPS</a:t>
            </a:r>
            <a:r>
              <a:rPr lang="en-US" altLang="zh-TW" sz="100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(2017).</a:t>
            </a:r>
            <a:endParaRPr lang="zh-TW" altLang="en-US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F69B63-AF80-53D1-7655-66B0AECD4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855" y="1963711"/>
            <a:ext cx="9160669" cy="3259083"/>
          </a:xfrm>
          <a:prstGeom prst="rect">
            <a:avLst/>
          </a:prstGeom>
        </p:spPr>
      </p:pic>
      <p:sp>
        <p:nvSpPr>
          <p:cNvPr id="5" name="圓角矩形 4">
            <a:extLst>
              <a:ext uri="{FF2B5EF4-FFF2-40B4-BE49-F238E27FC236}">
                <a16:creationId xmlns:a16="http://schemas.microsoft.com/office/drawing/2014/main" id="{50CCDC48-5F34-4009-8BCA-BC2EBF35C1B9}"/>
              </a:ext>
            </a:extLst>
          </p:cNvPr>
          <p:cNvSpPr/>
          <p:nvPr/>
        </p:nvSpPr>
        <p:spPr>
          <a:xfrm>
            <a:off x="3229204" y="1963711"/>
            <a:ext cx="2024743" cy="34022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2A492400-AA7A-B145-F4AC-B93F1B806608}"/>
              </a:ext>
            </a:extLst>
          </p:cNvPr>
          <p:cNvSpPr txBox="1"/>
          <p:nvPr/>
        </p:nvSpPr>
        <p:spPr>
          <a:xfrm>
            <a:off x="3756383" y="1594379"/>
            <a:ext cx="9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</a:rPr>
              <a:t>Query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DE8B4F4E-F656-8E47-1E8D-474AC5236D16}"/>
              </a:ext>
            </a:extLst>
          </p:cNvPr>
          <p:cNvSpPr/>
          <p:nvPr/>
        </p:nvSpPr>
        <p:spPr>
          <a:xfrm>
            <a:off x="5701814" y="2929089"/>
            <a:ext cx="2593910" cy="251927"/>
          </a:xfrm>
          <a:prstGeom prst="roundRect">
            <a:avLst/>
          </a:prstGeom>
          <a:noFill/>
          <a:ln w="28575">
            <a:solidFill>
              <a:srgbClr val="9EF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60E8B354-9A6A-95B2-477A-9FE56CE5990E}"/>
              </a:ext>
            </a:extLst>
          </p:cNvPr>
          <p:cNvSpPr/>
          <p:nvPr/>
        </p:nvSpPr>
        <p:spPr>
          <a:xfrm>
            <a:off x="5776457" y="3665459"/>
            <a:ext cx="4676750" cy="251927"/>
          </a:xfrm>
          <a:prstGeom prst="roundRect">
            <a:avLst/>
          </a:prstGeom>
          <a:noFill/>
          <a:ln w="28575">
            <a:solidFill>
              <a:srgbClr val="9EF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5254C35C-671F-A13C-E37E-19AE6F99BD38}"/>
              </a:ext>
            </a:extLst>
          </p:cNvPr>
          <p:cNvSpPr/>
          <p:nvPr/>
        </p:nvSpPr>
        <p:spPr>
          <a:xfrm>
            <a:off x="6849480" y="4062460"/>
            <a:ext cx="3566404" cy="251927"/>
          </a:xfrm>
          <a:prstGeom prst="roundRect">
            <a:avLst/>
          </a:prstGeom>
          <a:noFill/>
          <a:ln w="28575">
            <a:solidFill>
              <a:srgbClr val="9EF5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65DB248-9E91-CBD6-4300-834D995268A4}"/>
              </a:ext>
            </a:extLst>
          </p:cNvPr>
          <p:cNvSpPr txBox="1"/>
          <p:nvPr/>
        </p:nvSpPr>
        <p:spPr>
          <a:xfrm>
            <a:off x="8295724" y="2873905"/>
            <a:ext cx="78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9EF5EA"/>
                </a:solidFill>
              </a:rPr>
              <a:t>Key</a:t>
            </a:r>
            <a:endParaRPr kumimoji="1" lang="zh-TW" altLang="en-US" dirty="0">
              <a:solidFill>
                <a:srgbClr val="9EF5EA"/>
              </a:solidFill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AD08AC4E-EA6F-EA9A-AFD0-93BFDD79F121}"/>
              </a:ext>
            </a:extLst>
          </p:cNvPr>
          <p:cNvSpPr/>
          <p:nvPr/>
        </p:nvSpPr>
        <p:spPr>
          <a:xfrm>
            <a:off x="1526361" y="2776980"/>
            <a:ext cx="8982832" cy="2372795"/>
          </a:xfrm>
          <a:prstGeom prst="roundRect">
            <a:avLst/>
          </a:prstGeom>
          <a:noFill/>
          <a:ln w="28575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A7EC74E-D55D-F019-1794-B331C5EA1680}"/>
              </a:ext>
            </a:extLst>
          </p:cNvPr>
          <p:cNvSpPr txBox="1"/>
          <p:nvPr/>
        </p:nvSpPr>
        <p:spPr>
          <a:xfrm>
            <a:off x="10453207" y="3808191"/>
            <a:ext cx="970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40FF"/>
                </a:solidFill>
              </a:rPr>
              <a:t>Value</a:t>
            </a:r>
            <a:endParaRPr kumimoji="1" lang="zh-TW" altLang="en-US" dirty="0">
              <a:solidFill>
                <a:srgbClr val="FF40FF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0620BE0-AC8F-E101-0BD8-7BBB9F8B3A97}"/>
              </a:ext>
            </a:extLst>
          </p:cNvPr>
          <p:cNvSpPr txBox="1"/>
          <p:nvPr/>
        </p:nvSpPr>
        <p:spPr>
          <a:xfrm>
            <a:off x="1357855" y="5565860"/>
            <a:ext cx="9857541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Query: (</a:t>
            </a:r>
            <a:r>
              <a:rPr kumimoji="1" lang="zh-TW" altLang="en-US" sz="2000" dirty="0"/>
              <a:t>主動</a:t>
            </a:r>
            <a:r>
              <a:rPr kumimoji="1" lang="en-US" altLang="zh-TW" sz="2000" dirty="0"/>
              <a:t>) </a:t>
            </a:r>
            <a:r>
              <a:rPr kumimoji="1" lang="zh-TW" altLang="en-US" sz="2000" dirty="0"/>
              <a:t>查詢的關鍵字；</a:t>
            </a:r>
            <a:r>
              <a:rPr kumimoji="1" lang="en-US" altLang="zh-TW" sz="2000" dirty="0"/>
              <a:t>Key:</a:t>
            </a:r>
            <a:r>
              <a:rPr kumimoji="1" lang="zh-TW" altLang="en-US" sz="2000" dirty="0"/>
              <a:t> </a:t>
            </a:r>
            <a:r>
              <a:rPr kumimoji="1" lang="en-US" altLang="zh-TW" sz="2000" dirty="0"/>
              <a:t>(</a:t>
            </a:r>
            <a:r>
              <a:rPr kumimoji="1" lang="zh-TW" altLang="en-US" sz="2000" dirty="0"/>
              <a:t>被動</a:t>
            </a:r>
            <a:r>
              <a:rPr kumimoji="1" lang="en-US" altLang="zh-TW" sz="2000" dirty="0"/>
              <a:t>) </a:t>
            </a:r>
            <a:r>
              <a:rPr kumimoji="1" lang="zh-TW" altLang="en-US" sz="2000" dirty="0"/>
              <a:t>查詢的對象</a:t>
            </a:r>
            <a:endParaRPr kumimoji="1" lang="en-US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Value: </a:t>
            </a:r>
            <a:r>
              <a:rPr kumimoji="1" lang="zh-TW" altLang="en-US" sz="2000" dirty="0"/>
              <a:t>值，關鍵字與對象的匹配程度</a:t>
            </a:r>
            <a:endParaRPr kumimoji="1" lang="en-US" altLang="zh-TW" sz="2000" dirty="0"/>
          </a:p>
        </p:txBody>
      </p:sp>
    </p:spTree>
    <p:extLst>
      <p:ext uri="{BB962C8B-B14F-4D97-AF65-F5344CB8AC3E}">
        <p14:creationId xmlns:p14="http://schemas.microsoft.com/office/powerpoint/2010/main" val="170432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  <p:bldP spid="10" grpId="0" animBg="1"/>
      <p:bldP spid="11" grpId="0" animBg="1"/>
      <p:bldP spid="12" grpId="0"/>
      <p:bldP spid="13" grpId="0" animBg="1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7C744-4D6E-A486-0C23-1201579C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 (Q), Key (K), and Value (V)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9207B4-7A63-4047-96AA-B65EEDFA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1E07550-B1F4-F3A3-60C6-02A78EE367C2}"/>
              </a:ext>
            </a:extLst>
          </p:cNvPr>
          <p:cNvSpPr/>
          <p:nvPr/>
        </p:nvSpPr>
        <p:spPr>
          <a:xfrm>
            <a:off x="2114661" y="6103487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1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958E9F76-24EA-EB9B-8EE4-61ADA15A3925}"/>
              </a:ext>
            </a:extLst>
          </p:cNvPr>
          <p:cNvSpPr/>
          <p:nvPr/>
        </p:nvSpPr>
        <p:spPr>
          <a:xfrm>
            <a:off x="1435441" y="4541496"/>
            <a:ext cx="533400" cy="56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q</a:t>
            </a:r>
            <a:r>
              <a:rPr kumimoji="1" lang="en-US" altLang="zh-TW" sz="2000" baseline="-25000" dirty="0"/>
              <a:t>1</a:t>
            </a:r>
            <a:endParaRPr kumimoji="1" lang="zh-TW" altLang="en-US" sz="2000" baseline="-25000" dirty="0"/>
          </a:p>
        </p:txBody>
      </p:sp>
      <p:sp>
        <p:nvSpPr>
          <p:cNvPr id="18" name="圓角矩形 17">
            <a:extLst>
              <a:ext uri="{FF2B5EF4-FFF2-40B4-BE49-F238E27FC236}">
                <a16:creationId xmlns:a16="http://schemas.microsoft.com/office/drawing/2014/main" id="{6FADA9CA-5DE9-26C4-D855-0AED0A46A53A}"/>
              </a:ext>
            </a:extLst>
          </p:cNvPr>
          <p:cNvSpPr/>
          <p:nvPr/>
        </p:nvSpPr>
        <p:spPr>
          <a:xfrm>
            <a:off x="2107255" y="4541495"/>
            <a:ext cx="533400" cy="5619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1</a:t>
            </a:r>
            <a:endParaRPr kumimoji="1" lang="zh-TW" altLang="en-US" sz="2000" baseline="-25000" dirty="0"/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B9D2B63A-3EA1-04FE-E87D-84D6E4169992}"/>
              </a:ext>
            </a:extLst>
          </p:cNvPr>
          <p:cNvSpPr/>
          <p:nvPr/>
        </p:nvSpPr>
        <p:spPr>
          <a:xfrm>
            <a:off x="2779069" y="4541494"/>
            <a:ext cx="533400" cy="5619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1</a:t>
            </a:r>
            <a:endParaRPr kumimoji="1" lang="zh-TW" altLang="en-US" sz="2000" baseline="-25000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33038FDF-A8CB-65DB-B2AE-374EDAC276CB}"/>
              </a:ext>
            </a:extLst>
          </p:cNvPr>
          <p:cNvSpPr/>
          <p:nvPr/>
        </p:nvSpPr>
        <p:spPr>
          <a:xfrm>
            <a:off x="3911941" y="4541496"/>
            <a:ext cx="533400" cy="56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q</a:t>
            </a:r>
            <a:r>
              <a:rPr kumimoji="1" lang="en-US" altLang="zh-TW" sz="2000" baseline="-25000" dirty="0"/>
              <a:t>2</a:t>
            </a:r>
            <a:endParaRPr kumimoji="1" lang="zh-TW" altLang="en-US" sz="2000" baseline="-25000" dirty="0"/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2B6A4EB6-343C-670B-45B7-C93A6F414213}"/>
              </a:ext>
            </a:extLst>
          </p:cNvPr>
          <p:cNvSpPr/>
          <p:nvPr/>
        </p:nvSpPr>
        <p:spPr>
          <a:xfrm>
            <a:off x="4583755" y="4541495"/>
            <a:ext cx="533400" cy="5619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2</a:t>
            </a:r>
            <a:endParaRPr kumimoji="1" lang="zh-TW" altLang="en-US" sz="2000" baseline="-25000" dirty="0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5EA15339-C78F-8309-2C6C-75B90A6E8C32}"/>
              </a:ext>
            </a:extLst>
          </p:cNvPr>
          <p:cNvSpPr/>
          <p:nvPr/>
        </p:nvSpPr>
        <p:spPr>
          <a:xfrm>
            <a:off x="5255569" y="4541494"/>
            <a:ext cx="533400" cy="5619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2</a:t>
            </a:r>
            <a:endParaRPr kumimoji="1" lang="zh-TW" altLang="en-US" sz="2000" baseline="-25000" dirty="0"/>
          </a:p>
        </p:txBody>
      </p:sp>
      <p:sp>
        <p:nvSpPr>
          <p:cNvPr id="23" name="圓角矩形 22">
            <a:extLst>
              <a:ext uri="{FF2B5EF4-FFF2-40B4-BE49-F238E27FC236}">
                <a16:creationId xmlns:a16="http://schemas.microsoft.com/office/drawing/2014/main" id="{39F589A7-4EF9-1A8F-A904-C0D64280F0CB}"/>
              </a:ext>
            </a:extLst>
          </p:cNvPr>
          <p:cNvSpPr/>
          <p:nvPr/>
        </p:nvSpPr>
        <p:spPr>
          <a:xfrm>
            <a:off x="6388441" y="4541495"/>
            <a:ext cx="533400" cy="56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q</a:t>
            </a:r>
            <a:r>
              <a:rPr kumimoji="1" lang="en-US" altLang="zh-TW" sz="2000" baseline="-25000" dirty="0"/>
              <a:t>3</a:t>
            </a:r>
            <a:endParaRPr kumimoji="1" lang="zh-TW" altLang="en-US" sz="2000" baseline="-25000" dirty="0"/>
          </a:p>
        </p:txBody>
      </p:sp>
      <p:sp>
        <p:nvSpPr>
          <p:cNvPr id="24" name="圓角矩形 23">
            <a:extLst>
              <a:ext uri="{FF2B5EF4-FFF2-40B4-BE49-F238E27FC236}">
                <a16:creationId xmlns:a16="http://schemas.microsoft.com/office/drawing/2014/main" id="{61B502CB-659A-2795-155B-F2F23C5E4500}"/>
              </a:ext>
            </a:extLst>
          </p:cNvPr>
          <p:cNvSpPr/>
          <p:nvPr/>
        </p:nvSpPr>
        <p:spPr>
          <a:xfrm>
            <a:off x="7060255" y="4541494"/>
            <a:ext cx="533400" cy="5619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3</a:t>
            </a:r>
            <a:endParaRPr kumimoji="1" lang="zh-TW" altLang="en-US" sz="2000" baseline="-25000" dirty="0"/>
          </a:p>
        </p:txBody>
      </p:sp>
      <p:sp>
        <p:nvSpPr>
          <p:cNvPr id="25" name="圓角矩形 24">
            <a:extLst>
              <a:ext uri="{FF2B5EF4-FFF2-40B4-BE49-F238E27FC236}">
                <a16:creationId xmlns:a16="http://schemas.microsoft.com/office/drawing/2014/main" id="{15DB972C-5D18-3A55-15DE-D2C1647AF5D6}"/>
              </a:ext>
            </a:extLst>
          </p:cNvPr>
          <p:cNvSpPr/>
          <p:nvPr/>
        </p:nvSpPr>
        <p:spPr>
          <a:xfrm>
            <a:off x="7732069" y="4541493"/>
            <a:ext cx="533400" cy="5619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3</a:t>
            </a:r>
            <a:endParaRPr kumimoji="1" lang="zh-TW" altLang="en-US" sz="2000" baseline="-25000" dirty="0"/>
          </a:p>
        </p:txBody>
      </p:sp>
      <p:sp>
        <p:nvSpPr>
          <p:cNvPr id="26" name="圓角矩形 25">
            <a:extLst>
              <a:ext uri="{FF2B5EF4-FFF2-40B4-BE49-F238E27FC236}">
                <a16:creationId xmlns:a16="http://schemas.microsoft.com/office/drawing/2014/main" id="{D4D9EDEF-A9EE-002E-CA82-EF618B88EF7D}"/>
              </a:ext>
            </a:extLst>
          </p:cNvPr>
          <p:cNvSpPr/>
          <p:nvPr/>
        </p:nvSpPr>
        <p:spPr>
          <a:xfrm>
            <a:off x="8757207" y="4545350"/>
            <a:ext cx="533400" cy="56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q</a:t>
            </a:r>
            <a:r>
              <a:rPr kumimoji="1" lang="en-US" altLang="zh-TW" sz="2000" baseline="-25000" dirty="0"/>
              <a:t>4</a:t>
            </a:r>
            <a:endParaRPr kumimoji="1" lang="zh-TW" altLang="en-US" sz="2000" baseline="-25000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21408F9D-316F-26B5-3AA6-F42B4089F99E}"/>
              </a:ext>
            </a:extLst>
          </p:cNvPr>
          <p:cNvSpPr/>
          <p:nvPr/>
        </p:nvSpPr>
        <p:spPr>
          <a:xfrm>
            <a:off x="9429021" y="4545349"/>
            <a:ext cx="533400" cy="5619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4</a:t>
            </a:r>
            <a:endParaRPr kumimoji="1" lang="zh-TW" altLang="en-US" sz="2000" baseline="-25000" dirty="0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3277445-F103-6185-5D76-1714ACFE0590}"/>
              </a:ext>
            </a:extLst>
          </p:cNvPr>
          <p:cNvSpPr/>
          <p:nvPr/>
        </p:nvSpPr>
        <p:spPr>
          <a:xfrm>
            <a:off x="10100835" y="4545348"/>
            <a:ext cx="533400" cy="5619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4</a:t>
            </a:r>
            <a:endParaRPr kumimoji="1" lang="zh-TW" altLang="en-US" sz="2000" baseline="-250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F84A656-CA83-526C-B6FE-D93DD219E455}"/>
              </a:ext>
            </a:extLst>
          </p:cNvPr>
          <p:cNvSpPr txBox="1"/>
          <p:nvPr/>
        </p:nvSpPr>
        <p:spPr>
          <a:xfrm>
            <a:off x="1485912" y="5657211"/>
            <a:ext cx="96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/>
              <a:t>🎯</a:t>
            </a:r>
            <a:endParaRPr kumimoji="1" lang="zh-TW" altLang="en-US" sz="3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DDB966-8DC7-C5CF-35B1-AEB9264CA4C6}"/>
              </a:ext>
            </a:extLst>
          </p:cNvPr>
          <p:cNvSpPr/>
          <p:nvPr/>
        </p:nvSpPr>
        <p:spPr>
          <a:xfrm>
            <a:off x="1383355" y="4293846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6DE0177-E8AE-105A-E9F0-EE21F0096888}"/>
              </a:ext>
            </a:extLst>
          </p:cNvPr>
          <p:cNvSpPr/>
          <p:nvPr/>
        </p:nvSpPr>
        <p:spPr>
          <a:xfrm>
            <a:off x="4547310" y="4317655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9FC1B44-5C41-9BD9-4299-AE348F3DB43A}"/>
              </a:ext>
            </a:extLst>
          </p:cNvPr>
          <p:cNvSpPr/>
          <p:nvPr/>
        </p:nvSpPr>
        <p:spPr>
          <a:xfrm>
            <a:off x="7016039" y="4317655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AC756C1-DBDE-0F5B-FEBE-415CABCF9BBC}"/>
              </a:ext>
            </a:extLst>
          </p:cNvPr>
          <p:cNvSpPr/>
          <p:nvPr/>
        </p:nvSpPr>
        <p:spPr>
          <a:xfrm>
            <a:off x="9388690" y="4317655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A42083A9-2C49-EA47-ADF8-6E81062DC093}"/>
              </a:ext>
            </a:extLst>
          </p:cNvPr>
          <p:cNvSpPr/>
          <p:nvPr/>
        </p:nvSpPr>
        <p:spPr>
          <a:xfrm>
            <a:off x="2085975" y="3105150"/>
            <a:ext cx="533400" cy="5619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a</a:t>
            </a:r>
            <a:r>
              <a:rPr kumimoji="1" lang="en-US" altLang="zh-TW" sz="2200" baseline="-25000" dirty="0"/>
              <a:t>1</a:t>
            </a:r>
            <a:endParaRPr kumimoji="1" lang="zh-TW" altLang="en-US" sz="2200" baseline="-250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5DE2814-C819-FE76-F772-36199E14317A}"/>
              </a:ext>
            </a:extLst>
          </p:cNvPr>
          <p:cNvSpPr/>
          <p:nvPr/>
        </p:nvSpPr>
        <p:spPr>
          <a:xfrm>
            <a:off x="2059786" y="4293846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71EE1F06-3802-D9A6-95FE-7BCCFFB10230}"/>
              </a:ext>
            </a:extLst>
          </p:cNvPr>
          <p:cNvSpPr/>
          <p:nvPr/>
        </p:nvSpPr>
        <p:spPr>
          <a:xfrm>
            <a:off x="4562475" y="3105149"/>
            <a:ext cx="533400" cy="5619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a</a:t>
            </a:r>
            <a:r>
              <a:rPr kumimoji="1" lang="en-US" altLang="zh-TW" sz="2200" baseline="-25000" dirty="0"/>
              <a:t>2</a:t>
            </a:r>
            <a:endParaRPr kumimoji="1" lang="zh-TW" altLang="en-US" sz="2200" baseline="-250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4231810D-4672-CF67-DCEA-01729C32AC98}"/>
              </a:ext>
            </a:extLst>
          </p:cNvPr>
          <p:cNvSpPr/>
          <p:nvPr/>
        </p:nvSpPr>
        <p:spPr>
          <a:xfrm>
            <a:off x="7035089" y="3105149"/>
            <a:ext cx="533400" cy="5619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a</a:t>
            </a:r>
            <a:r>
              <a:rPr kumimoji="1" lang="en-US" altLang="zh-TW" sz="2200" baseline="-25000" dirty="0"/>
              <a:t>3</a:t>
            </a:r>
            <a:endParaRPr kumimoji="1" lang="zh-TW" altLang="en-US" sz="2200" baseline="-25000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2C36422D-8D63-CA3B-5137-8C605787F43A}"/>
              </a:ext>
            </a:extLst>
          </p:cNvPr>
          <p:cNvSpPr/>
          <p:nvPr/>
        </p:nvSpPr>
        <p:spPr>
          <a:xfrm>
            <a:off x="9407741" y="3104574"/>
            <a:ext cx="533400" cy="5619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a</a:t>
            </a:r>
            <a:r>
              <a:rPr kumimoji="1" lang="en-US" altLang="zh-TW" sz="2200" baseline="-25000" dirty="0"/>
              <a:t>4</a:t>
            </a:r>
            <a:endParaRPr kumimoji="1" lang="zh-TW" altLang="en-US" sz="2200" baseline="-25000" dirty="0"/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0D34AF9D-E022-1513-BACF-34016A7B9AE1}"/>
              </a:ext>
            </a:extLst>
          </p:cNvPr>
          <p:cNvSpPr/>
          <p:nvPr/>
        </p:nvSpPr>
        <p:spPr>
          <a:xfrm>
            <a:off x="2090592" y="1707483"/>
            <a:ext cx="533400" cy="5619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h</a:t>
            </a:r>
            <a:r>
              <a:rPr kumimoji="1" lang="en-US" altLang="zh-TW" sz="2200" baseline="-25000" dirty="0"/>
              <a:t>1</a:t>
            </a:r>
            <a:endParaRPr kumimoji="1" lang="zh-TW" altLang="en-US" sz="2200" baseline="-250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A5A6D88-705C-DD66-EDD4-04A912D645B2}"/>
              </a:ext>
            </a:extLst>
          </p:cNvPr>
          <p:cNvSpPr txBox="1"/>
          <p:nvPr/>
        </p:nvSpPr>
        <p:spPr>
          <a:xfrm>
            <a:off x="2689804" y="613258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</a:t>
            </a:r>
            <a:endParaRPr kumimoji="1" lang="zh-TW" altLang="en-US" dirty="0"/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33802C79-6812-95D7-38EF-B4431E130C7D}"/>
              </a:ext>
            </a:extLst>
          </p:cNvPr>
          <p:cNvSpPr/>
          <p:nvPr/>
        </p:nvSpPr>
        <p:spPr>
          <a:xfrm>
            <a:off x="4591161" y="6103487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2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0F8536-403E-3A6C-CDE9-9D49C6308AB0}"/>
              </a:ext>
            </a:extLst>
          </p:cNvPr>
          <p:cNvSpPr txBox="1"/>
          <p:nvPr/>
        </p:nvSpPr>
        <p:spPr>
          <a:xfrm>
            <a:off x="5157393" y="613258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print</a:t>
            </a:r>
            <a:endParaRPr kumimoji="1" lang="zh-TW" altLang="en-US" dirty="0"/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261722A8-17DC-2F5B-0EBE-3023F950D3D6}"/>
              </a:ext>
            </a:extLst>
          </p:cNvPr>
          <p:cNvSpPr/>
          <p:nvPr/>
        </p:nvSpPr>
        <p:spPr>
          <a:xfrm>
            <a:off x="7067661" y="6098455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3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481DC0A-0EBC-D763-FC9D-F88CF071CEA7}"/>
              </a:ext>
            </a:extLst>
          </p:cNvPr>
          <p:cNvSpPr txBox="1"/>
          <p:nvPr/>
        </p:nvSpPr>
        <p:spPr>
          <a:xfrm>
            <a:off x="7630100" y="609845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Hello</a:t>
            </a:r>
            <a:endParaRPr kumimoji="1" lang="zh-TW" altLang="en-US" dirty="0"/>
          </a:p>
        </p:txBody>
      </p:sp>
      <p:sp>
        <p:nvSpPr>
          <p:cNvPr id="49" name="圓角矩形 48">
            <a:extLst>
              <a:ext uri="{FF2B5EF4-FFF2-40B4-BE49-F238E27FC236}">
                <a16:creationId xmlns:a16="http://schemas.microsoft.com/office/drawing/2014/main" id="{5E711CF6-4C5A-CF4B-018E-A38D0D359FDE}"/>
              </a:ext>
            </a:extLst>
          </p:cNvPr>
          <p:cNvSpPr/>
          <p:nvPr/>
        </p:nvSpPr>
        <p:spPr>
          <a:xfrm>
            <a:off x="9443833" y="6098455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4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EB40D07-0A3B-583E-AF4D-2AAC53FC4885}"/>
              </a:ext>
            </a:extLst>
          </p:cNvPr>
          <p:cNvSpPr txBox="1"/>
          <p:nvPr/>
        </p:nvSpPr>
        <p:spPr>
          <a:xfrm>
            <a:off x="10006272" y="6098455"/>
            <a:ext cx="72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world</a:t>
            </a:r>
            <a:endParaRPr kumimoji="1" lang="zh-TW" altLang="en-US" dirty="0"/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A44E4929-4C03-96E6-BCF3-938ED87DFA21}"/>
              </a:ext>
            </a:extLst>
          </p:cNvPr>
          <p:cNvCxnSpPr>
            <a:stCxn id="36" idx="3"/>
            <a:endCxn id="19" idx="0"/>
          </p:cNvCxnSpPr>
          <p:nvPr/>
        </p:nvCxnSpPr>
        <p:spPr>
          <a:xfrm>
            <a:off x="2619375" y="3386138"/>
            <a:ext cx="426394" cy="115535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>
            <a:extLst>
              <a:ext uri="{FF2B5EF4-FFF2-40B4-BE49-F238E27FC236}">
                <a16:creationId xmlns:a16="http://schemas.microsoft.com/office/drawing/2014/main" id="{D2A4A1CE-1C12-0FB2-B308-6F8B08378831}"/>
              </a:ext>
            </a:extLst>
          </p:cNvPr>
          <p:cNvCxnSpPr>
            <a:cxnSpLocks/>
            <a:stCxn id="39" idx="3"/>
            <a:endCxn id="22" idx="0"/>
          </p:cNvCxnSpPr>
          <p:nvPr/>
        </p:nvCxnSpPr>
        <p:spPr>
          <a:xfrm>
            <a:off x="5095875" y="3386137"/>
            <a:ext cx="426394" cy="1155357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接點 57">
            <a:extLst>
              <a:ext uri="{FF2B5EF4-FFF2-40B4-BE49-F238E27FC236}">
                <a16:creationId xmlns:a16="http://schemas.microsoft.com/office/drawing/2014/main" id="{11D20EF7-F704-C358-059D-057CF8B79830}"/>
              </a:ext>
            </a:extLst>
          </p:cNvPr>
          <p:cNvCxnSpPr>
            <a:cxnSpLocks/>
            <a:stCxn id="40" idx="3"/>
            <a:endCxn id="25" idx="0"/>
          </p:cNvCxnSpPr>
          <p:nvPr/>
        </p:nvCxnSpPr>
        <p:spPr>
          <a:xfrm>
            <a:off x="7568489" y="3386137"/>
            <a:ext cx="430280" cy="115535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>
            <a:extLst>
              <a:ext uri="{FF2B5EF4-FFF2-40B4-BE49-F238E27FC236}">
                <a16:creationId xmlns:a16="http://schemas.microsoft.com/office/drawing/2014/main" id="{4040174D-2F57-CDE1-E3F7-3B7FE58C5903}"/>
              </a:ext>
            </a:extLst>
          </p:cNvPr>
          <p:cNvCxnSpPr>
            <a:cxnSpLocks/>
            <a:stCxn id="41" idx="3"/>
            <a:endCxn id="28" idx="0"/>
          </p:cNvCxnSpPr>
          <p:nvPr/>
        </p:nvCxnSpPr>
        <p:spPr>
          <a:xfrm>
            <a:off x="9941141" y="3385562"/>
            <a:ext cx="426394" cy="115978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接點 63">
            <a:extLst>
              <a:ext uri="{FF2B5EF4-FFF2-40B4-BE49-F238E27FC236}">
                <a16:creationId xmlns:a16="http://schemas.microsoft.com/office/drawing/2014/main" id="{D9A4B7CD-1490-8A33-2233-E61A89161405}"/>
              </a:ext>
            </a:extLst>
          </p:cNvPr>
          <p:cNvCxnSpPr>
            <a:cxnSpLocks/>
            <a:stCxn id="36" idx="0"/>
            <a:endCxn id="39" idx="0"/>
          </p:cNvCxnSpPr>
          <p:nvPr/>
        </p:nvCxnSpPr>
        <p:spPr>
          <a:xfrm rot="5400000" flipH="1" flipV="1">
            <a:off x="3590925" y="1866900"/>
            <a:ext cx="1" cy="2476500"/>
          </a:xfrm>
          <a:prstGeom prst="bentConnector3">
            <a:avLst>
              <a:gd name="adj1" fmla="val 228601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>
            <a:extLst>
              <a:ext uri="{FF2B5EF4-FFF2-40B4-BE49-F238E27FC236}">
                <a16:creationId xmlns:a16="http://schemas.microsoft.com/office/drawing/2014/main" id="{7EB525AD-E0E1-A4FF-F376-EA45F8E75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65482" y="1866326"/>
            <a:ext cx="1" cy="2476500"/>
          </a:xfrm>
          <a:prstGeom prst="bentConnector3">
            <a:avLst>
              <a:gd name="adj1" fmla="val 228601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>
            <a:extLst>
              <a:ext uri="{FF2B5EF4-FFF2-40B4-BE49-F238E27FC236}">
                <a16:creationId xmlns:a16="http://schemas.microsoft.com/office/drawing/2014/main" id="{9CCAD307-5598-6E11-0B84-0E590E6F8050}"/>
              </a:ext>
            </a:extLst>
          </p:cNvPr>
          <p:cNvCxnSpPr>
            <a:cxnSpLocks/>
            <a:stCxn id="40" idx="0"/>
            <a:endCxn id="41" idx="0"/>
          </p:cNvCxnSpPr>
          <p:nvPr/>
        </p:nvCxnSpPr>
        <p:spPr>
          <a:xfrm rot="5400000" flipH="1" flipV="1">
            <a:off x="8487828" y="1918536"/>
            <a:ext cx="575" cy="2372652"/>
          </a:xfrm>
          <a:prstGeom prst="bentConnector3">
            <a:avLst>
              <a:gd name="adj1" fmla="val 3985652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接點 78">
            <a:extLst>
              <a:ext uri="{FF2B5EF4-FFF2-40B4-BE49-F238E27FC236}">
                <a16:creationId xmlns:a16="http://schemas.microsoft.com/office/drawing/2014/main" id="{4327E1C5-B662-6BB4-6B62-40A5A99FBE6D}"/>
              </a:ext>
            </a:extLst>
          </p:cNvPr>
          <p:cNvCxnSpPr>
            <a:cxnSpLocks/>
            <a:stCxn id="42" idx="2"/>
          </p:cNvCxnSpPr>
          <p:nvPr/>
        </p:nvCxnSpPr>
        <p:spPr>
          <a:xfrm rot="16200000" flipH="1">
            <a:off x="3873029" y="753721"/>
            <a:ext cx="608827" cy="3640300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C2FBD7-A1EE-AA47-3C6B-FAE67A12BD47}"/>
              </a:ext>
            </a:extLst>
          </p:cNvPr>
          <p:cNvSpPr txBox="1"/>
          <p:nvPr/>
        </p:nvSpPr>
        <p:spPr>
          <a:xfrm>
            <a:off x="3439714" y="2229593"/>
            <a:ext cx="175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Weighted sum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3CEEF3A-096B-368A-D6CC-5F0A6A8D6DE8}"/>
              </a:ext>
            </a:extLst>
          </p:cNvPr>
          <p:cNvSpPr txBox="1"/>
          <p:nvPr/>
        </p:nvSpPr>
        <p:spPr>
          <a:xfrm>
            <a:off x="373627" y="1422809"/>
            <a:ext cx="111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 = 1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8453EAF-3AF4-5129-0941-98E3079B8C10}"/>
              </a:ext>
            </a:extLst>
          </p:cNvPr>
          <p:cNvSpPr txBox="1"/>
          <p:nvPr/>
        </p:nvSpPr>
        <p:spPr>
          <a:xfrm>
            <a:off x="8717701" y="1405747"/>
            <a:ext cx="28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/>
              <a:t>Self-attention </a:t>
            </a:r>
            <a:r>
              <a:rPr kumimoji="1" lang="zh-TW" altLang="en-US" dirty="0"/>
              <a:t>的過程</a:t>
            </a:r>
          </a:p>
        </p:txBody>
      </p:sp>
    </p:spTree>
    <p:extLst>
      <p:ext uri="{BB962C8B-B14F-4D97-AF65-F5344CB8AC3E}">
        <p14:creationId xmlns:p14="http://schemas.microsoft.com/office/powerpoint/2010/main" val="29241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9" grpId="0" animBg="1"/>
      <p:bldP spid="40" grpId="0" animBg="1"/>
      <p:bldP spid="41" grpId="0" animBg="1"/>
      <p:bldP spid="42" grpId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4C7C744-4D6E-A486-0C23-1201579C9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Query (Q), Key (K), and Value (V)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A9207B4-7A63-4047-96AA-B65EEDFAA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71E07550-B1F4-F3A3-60C6-02A78EE367C2}"/>
              </a:ext>
            </a:extLst>
          </p:cNvPr>
          <p:cNvSpPr/>
          <p:nvPr/>
        </p:nvSpPr>
        <p:spPr>
          <a:xfrm>
            <a:off x="2114661" y="6103487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1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F84A656-CA83-526C-B6FE-D93DD219E455}"/>
              </a:ext>
            </a:extLst>
          </p:cNvPr>
          <p:cNvSpPr txBox="1"/>
          <p:nvPr/>
        </p:nvSpPr>
        <p:spPr>
          <a:xfrm>
            <a:off x="3963050" y="5624190"/>
            <a:ext cx="96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3600" dirty="0"/>
              <a:t>🎯</a:t>
            </a:r>
            <a:endParaRPr kumimoji="1" lang="zh-TW" altLang="en-US" sz="3600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DDB966-8DC7-C5CF-35B1-AEB9264CA4C6}"/>
              </a:ext>
            </a:extLst>
          </p:cNvPr>
          <p:cNvSpPr/>
          <p:nvPr/>
        </p:nvSpPr>
        <p:spPr>
          <a:xfrm>
            <a:off x="3875048" y="4321363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6DE0177-E8AE-105A-E9F0-EE21F0096888}"/>
              </a:ext>
            </a:extLst>
          </p:cNvPr>
          <p:cNvSpPr/>
          <p:nvPr/>
        </p:nvSpPr>
        <p:spPr>
          <a:xfrm>
            <a:off x="4547310" y="4317655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9FC1B44-5C41-9BD9-4299-AE348F3DB43A}"/>
              </a:ext>
            </a:extLst>
          </p:cNvPr>
          <p:cNvSpPr/>
          <p:nvPr/>
        </p:nvSpPr>
        <p:spPr>
          <a:xfrm>
            <a:off x="7016039" y="4317655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AC756C1-DBDE-0F5B-FEBE-415CABCF9BBC}"/>
              </a:ext>
            </a:extLst>
          </p:cNvPr>
          <p:cNvSpPr/>
          <p:nvPr/>
        </p:nvSpPr>
        <p:spPr>
          <a:xfrm>
            <a:off x="9388690" y="4317655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圓角矩形 35">
            <a:extLst>
              <a:ext uri="{FF2B5EF4-FFF2-40B4-BE49-F238E27FC236}">
                <a16:creationId xmlns:a16="http://schemas.microsoft.com/office/drawing/2014/main" id="{A42083A9-2C49-EA47-ADF8-6E81062DC093}"/>
              </a:ext>
            </a:extLst>
          </p:cNvPr>
          <p:cNvSpPr/>
          <p:nvPr/>
        </p:nvSpPr>
        <p:spPr>
          <a:xfrm>
            <a:off x="2085975" y="3105150"/>
            <a:ext cx="533400" cy="5619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a</a:t>
            </a:r>
            <a:r>
              <a:rPr kumimoji="1" lang="en-US" altLang="zh-TW" sz="2200" baseline="-25000" dirty="0"/>
              <a:t>1</a:t>
            </a:r>
            <a:endParaRPr kumimoji="1" lang="zh-TW" altLang="en-US" sz="2200" baseline="-25000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5DE2814-C819-FE76-F772-36199E14317A}"/>
              </a:ext>
            </a:extLst>
          </p:cNvPr>
          <p:cNvSpPr/>
          <p:nvPr/>
        </p:nvSpPr>
        <p:spPr>
          <a:xfrm>
            <a:off x="2059786" y="4293846"/>
            <a:ext cx="614061" cy="1009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71EE1F06-3802-D9A6-95FE-7BCCFFB10230}"/>
              </a:ext>
            </a:extLst>
          </p:cNvPr>
          <p:cNvSpPr/>
          <p:nvPr/>
        </p:nvSpPr>
        <p:spPr>
          <a:xfrm>
            <a:off x="4562475" y="3105149"/>
            <a:ext cx="533400" cy="5619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a</a:t>
            </a:r>
            <a:r>
              <a:rPr kumimoji="1" lang="en-US" altLang="zh-TW" sz="2200" baseline="-25000" dirty="0"/>
              <a:t>2</a:t>
            </a:r>
            <a:endParaRPr kumimoji="1" lang="zh-TW" altLang="en-US" sz="2200" baseline="-250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4231810D-4672-CF67-DCEA-01729C32AC98}"/>
              </a:ext>
            </a:extLst>
          </p:cNvPr>
          <p:cNvSpPr/>
          <p:nvPr/>
        </p:nvSpPr>
        <p:spPr>
          <a:xfrm>
            <a:off x="7035089" y="3105149"/>
            <a:ext cx="533400" cy="5619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a</a:t>
            </a:r>
            <a:r>
              <a:rPr kumimoji="1" lang="en-US" altLang="zh-TW" sz="2200" baseline="-25000" dirty="0"/>
              <a:t>3</a:t>
            </a:r>
            <a:endParaRPr kumimoji="1" lang="zh-TW" altLang="en-US" sz="2200" baseline="-25000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2C36422D-8D63-CA3B-5137-8C605787F43A}"/>
              </a:ext>
            </a:extLst>
          </p:cNvPr>
          <p:cNvSpPr/>
          <p:nvPr/>
        </p:nvSpPr>
        <p:spPr>
          <a:xfrm>
            <a:off x="9407741" y="3104574"/>
            <a:ext cx="533400" cy="56197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a</a:t>
            </a:r>
            <a:r>
              <a:rPr kumimoji="1" lang="en-US" altLang="zh-TW" sz="2200" baseline="-25000" dirty="0"/>
              <a:t>4</a:t>
            </a:r>
            <a:endParaRPr kumimoji="1" lang="zh-TW" altLang="en-US" sz="2200" baseline="-25000" dirty="0"/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0D34AF9D-E022-1513-BACF-34016A7B9AE1}"/>
              </a:ext>
            </a:extLst>
          </p:cNvPr>
          <p:cNvSpPr/>
          <p:nvPr/>
        </p:nvSpPr>
        <p:spPr>
          <a:xfrm>
            <a:off x="2090592" y="1707483"/>
            <a:ext cx="533400" cy="5619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h</a:t>
            </a:r>
            <a:r>
              <a:rPr kumimoji="1" lang="en-US" altLang="zh-TW" sz="2200" baseline="-25000" dirty="0"/>
              <a:t>1</a:t>
            </a:r>
            <a:endParaRPr kumimoji="1" lang="zh-TW" altLang="en-US" sz="2200" baseline="-25000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A5A6D88-705C-DD66-EDD4-04A912D645B2}"/>
              </a:ext>
            </a:extLst>
          </p:cNvPr>
          <p:cNvSpPr txBox="1"/>
          <p:nvPr/>
        </p:nvSpPr>
        <p:spPr>
          <a:xfrm>
            <a:off x="2689804" y="6132580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</a:t>
            </a:r>
            <a:endParaRPr kumimoji="1" lang="zh-TW" altLang="en-US" dirty="0"/>
          </a:p>
        </p:txBody>
      </p:sp>
      <p:sp>
        <p:nvSpPr>
          <p:cNvPr id="45" name="圓角矩形 44">
            <a:extLst>
              <a:ext uri="{FF2B5EF4-FFF2-40B4-BE49-F238E27FC236}">
                <a16:creationId xmlns:a16="http://schemas.microsoft.com/office/drawing/2014/main" id="{33802C79-6812-95D7-38EF-B4431E130C7D}"/>
              </a:ext>
            </a:extLst>
          </p:cNvPr>
          <p:cNvSpPr/>
          <p:nvPr/>
        </p:nvSpPr>
        <p:spPr>
          <a:xfrm>
            <a:off x="4591161" y="6103487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2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B20F8536-403E-3A6C-CDE9-9D49C6308AB0}"/>
              </a:ext>
            </a:extLst>
          </p:cNvPr>
          <p:cNvSpPr txBox="1"/>
          <p:nvPr/>
        </p:nvSpPr>
        <p:spPr>
          <a:xfrm>
            <a:off x="5157393" y="613258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print</a:t>
            </a:r>
            <a:endParaRPr kumimoji="1" lang="zh-TW" altLang="en-US" dirty="0"/>
          </a:p>
        </p:txBody>
      </p:sp>
      <p:sp>
        <p:nvSpPr>
          <p:cNvPr id="47" name="圓角矩形 46">
            <a:extLst>
              <a:ext uri="{FF2B5EF4-FFF2-40B4-BE49-F238E27FC236}">
                <a16:creationId xmlns:a16="http://schemas.microsoft.com/office/drawing/2014/main" id="{261722A8-17DC-2F5B-0EBE-3023F950D3D6}"/>
              </a:ext>
            </a:extLst>
          </p:cNvPr>
          <p:cNvSpPr/>
          <p:nvPr/>
        </p:nvSpPr>
        <p:spPr>
          <a:xfrm>
            <a:off x="7067661" y="6098455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3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7481DC0A-0EBC-D763-FC9D-F88CF071CEA7}"/>
              </a:ext>
            </a:extLst>
          </p:cNvPr>
          <p:cNvSpPr txBox="1"/>
          <p:nvPr/>
        </p:nvSpPr>
        <p:spPr>
          <a:xfrm>
            <a:off x="7630100" y="6098455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Hello</a:t>
            </a:r>
            <a:endParaRPr kumimoji="1" lang="zh-TW" altLang="en-US" dirty="0"/>
          </a:p>
        </p:txBody>
      </p:sp>
      <p:sp>
        <p:nvSpPr>
          <p:cNvPr id="49" name="圓角矩形 48">
            <a:extLst>
              <a:ext uri="{FF2B5EF4-FFF2-40B4-BE49-F238E27FC236}">
                <a16:creationId xmlns:a16="http://schemas.microsoft.com/office/drawing/2014/main" id="{5E711CF6-4C5A-CF4B-018E-A38D0D359FDE}"/>
              </a:ext>
            </a:extLst>
          </p:cNvPr>
          <p:cNvSpPr/>
          <p:nvPr/>
        </p:nvSpPr>
        <p:spPr>
          <a:xfrm>
            <a:off x="9443833" y="6098455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4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BEB40D07-0A3B-583E-AF4D-2AAC53FC4885}"/>
              </a:ext>
            </a:extLst>
          </p:cNvPr>
          <p:cNvSpPr txBox="1"/>
          <p:nvPr/>
        </p:nvSpPr>
        <p:spPr>
          <a:xfrm>
            <a:off x="10006272" y="6098455"/>
            <a:ext cx="72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world</a:t>
            </a:r>
            <a:endParaRPr kumimoji="1" lang="zh-TW" altLang="en-US" dirty="0"/>
          </a:p>
        </p:txBody>
      </p:sp>
      <p:cxnSp>
        <p:nvCxnSpPr>
          <p:cNvPr id="54" name="肘形接點 53">
            <a:extLst>
              <a:ext uri="{FF2B5EF4-FFF2-40B4-BE49-F238E27FC236}">
                <a16:creationId xmlns:a16="http://schemas.microsoft.com/office/drawing/2014/main" id="{A44E4929-4C03-96E6-BCF3-938ED87DFA21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2619375" y="3386138"/>
            <a:ext cx="426394" cy="115535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接點 54">
            <a:extLst>
              <a:ext uri="{FF2B5EF4-FFF2-40B4-BE49-F238E27FC236}">
                <a16:creationId xmlns:a16="http://schemas.microsoft.com/office/drawing/2014/main" id="{D2A4A1CE-1C12-0FB2-B308-6F8B08378831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5095875" y="3386137"/>
            <a:ext cx="426394" cy="1155357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接點 57">
            <a:extLst>
              <a:ext uri="{FF2B5EF4-FFF2-40B4-BE49-F238E27FC236}">
                <a16:creationId xmlns:a16="http://schemas.microsoft.com/office/drawing/2014/main" id="{11D20EF7-F704-C358-059D-057CF8B79830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7568489" y="3386137"/>
            <a:ext cx="430280" cy="115535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肘形接點 60">
            <a:extLst>
              <a:ext uri="{FF2B5EF4-FFF2-40B4-BE49-F238E27FC236}">
                <a16:creationId xmlns:a16="http://schemas.microsoft.com/office/drawing/2014/main" id="{4040174D-2F57-CDE1-E3F7-3B7FE58C5903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9941141" y="3385562"/>
            <a:ext cx="426394" cy="1159786"/>
          </a:xfrm>
          <a:prstGeom prst="bentConnector2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肘形接點 63">
            <a:extLst>
              <a:ext uri="{FF2B5EF4-FFF2-40B4-BE49-F238E27FC236}">
                <a16:creationId xmlns:a16="http://schemas.microsoft.com/office/drawing/2014/main" id="{D9A4B7CD-1490-8A33-2233-E61A89161405}"/>
              </a:ext>
            </a:extLst>
          </p:cNvPr>
          <p:cNvCxnSpPr>
            <a:cxnSpLocks/>
            <a:stCxn id="36" idx="0"/>
            <a:endCxn id="39" idx="0"/>
          </p:cNvCxnSpPr>
          <p:nvPr/>
        </p:nvCxnSpPr>
        <p:spPr>
          <a:xfrm rot="5400000" flipH="1" flipV="1">
            <a:off x="3590925" y="1866900"/>
            <a:ext cx="1" cy="2476500"/>
          </a:xfrm>
          <a:prstGeom prst="bentConnector3">
            <a:avLst>
              <a:gd name="adj1" fmla="val 228601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肘形接點 73">
            <a:extLst>
              <a:ext uri="{FF2B5EF4-FFF2-40B4-BE49-F238E27FC236}">
                <a16:creationId xmlns:a16="http://schemas.microsoft.com/office/drawing/2014/main" id="{7EB525AD-E0E1-A4FF-F376-EA45F8E7501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065482" y="1866326"/>
            <a:ext cx="1" cy="2476500"/>
          </a:xfrm>
          <a:prstGeom prst="bentConnector3">
            <a:avLst>
              <a:gd name="adj1" fmla="val 2286010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肘形接點 74">
            <a:extLst>
              <a:ext uri="{FF2B5EF4-FFF2-40B4-BE49-F238E27FC236}">
                <a16:creationId xmlns:a16="http://schemas.microsoft.com/office/drawing/2014/main" id="{9CCAD307-5598-6E11-0B84-0E590E6F8050}"/>
              </a:ext>
            </a:extLst>
          </p:cNvPr>
          <p:cNvCxnSpPr>
            <a:cxnSpLocks/>
            <a:stCxn id="40" idx="0"/>
            <a:endCxn id="41" idx="0"/>
          </p:cNvCxnSpPr>
          <p:nvPr/>
        </p:nvCxnSpPr>
        <p:spPr>
          <a:xfrm rot="5400000" flipH="1" flipV="1">
            <a:off x="8487828" y="1918536"/>
            <a:ext cx="575" cy="2372652"/>
          </a:xfrm>
          <a:prstGeom prst="bentConnector3">
            <a:avLst>
              <a:gd name="adj1" fmla="val 39856522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肘形接點 78">
            <a:extLst>
              <a:ext uri="{FF2B5EF4-FFF2-40B4-BE49-F238E27FC236}">
                <a16:creationId xmlns:a16="http://schemas.microsoft.com/office/drawing/2014/main" id="{4327E1C5-B662-6BB4-6B62-40A5A99FBE6D}"/>
              </a:ext>
            </a:extLst>
          </p:cNvPr>
          <p:cNvCxnSpPr>
            <a:cxnSpLocks/>
            <a:stCxn id="3" idx="2"/>
            <a:endCxn id="29" idx="0"/>
          </p:cNvCxnSpPr>
          <p:nvPr/>
        </p:nvCxnSpPr>
        <p:spPr>
          <a:xfrm rot="16200000" flipH="1">
            <a:off x="5203409" y="1899671"/>
            <a:ext cx="606442" cy="1352622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DC2FBD7-A1EE-AA47-3C6B-FAE67A12BD47}"/>
              </a:ext>
            </a:extLst>
          </p:cNvPr>
          <p:cNvSpPr txBox="1"/>
          <p:nvPr/>
        </p:nvSpPr>
        <p:spPr>
          <a:xfrm>
            <a:off x="5363719" y="2194779"/>
            <a:ext cx="175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rgbClr val="FF0000"/>
                </a:solidFill>
              </a:rPr>
              <a:t>Weighted sum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圓角矩形 2">
            <a:extLst>
              <a:ext uri="{FF2B5EF4-FFF2-40B4-BE49-F238E27FC236}">
                <a16:creationId xmlns:a16="http://schemas.microsoft.com/office/drawing/2014/main" id="{798C23A6-D724-6810-F30D-DBB666BE34E6}"/>
              </a:ext>
            </a:extLst>
          </p:cNvPr>
          <p:cNvSpPr/>
          <p:nvPr/>
        </p:nvSpPr>
        <p:spPr>
          <a:xfrm>
            <a:off x="4563619" y="1710786"/>
            <a:ext cx="533400" cy="56197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200" dirty="0"/>
              <a:t>h</a:t>
            </a:r>
            <a:r>
              <a:rPr kumimoji="1" lang="en-US" altLang="zh-TW" sz="2200" baseline="-25000" dirty="0"/>
              <a:t>2</a:t>
            </a:r>
            <a:endParaRPr kumimoji="1" lang="zh-TW" altLang="en-US" sz="2200" baseline="-250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170A659-6516-E18F-F9E6-BB63DF97EE16}"/>
              </a:ext>
            </a:extLst>
          </p:cNvPr>
          <p:cNvSpPr txBox="1"/>
          <p:nvPr/>
        </p:nvSpPr>
        <p:spPr>
          <a:xfrm>
            <a:off x="5861035" y="2879203"/>
            <a:ext cx="643812" cy="394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533FC077-B966-4BC5-CB81-CD8E7A4A66A7}"/>
              </a:ext>
            </a:extLst>
          </p:cNvPr>
          <p:cNvSpPr txBox="1"/>
          <p:nvPr/>
        </p:nvSpPr>
        <p:spPr>
          <a:xfrm>
            <a:off x="373627" y="1422809"/>
            <a:ext cx="111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t = 2</a:t>
            </a:r>
            <a:endParaRPr kumimoji="1" lang="zh-TW" alt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D71A4C7-DB37-C230-E3E6-9FD92EBFDBC4}"/>
              </a:ext>
            </a:extLst>
          </p:cNvPr>
          <p:cNvSpPr/>
          <p:nvPr/>
        </p:nvSpPr>
        <p:spPr>
          <a:xfrm>
            <a:off x="1435441" y="4541496"/>
            <a:ext cx="533400" cy="56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q</a:t>
            </a:r>
            <a:r>
              <a:rPr kumimoji="1" lang="en-US" altLang="zh-TW" sz="2000" baseline="-25000" dirty="0"/>
              <a:t>1</a:t>
            </a:r>
            <a:endParaRPr kumimoji="1" lang="zh-TW" altLang="en-US" sz="2000" baseline="-25000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72657CA6-0056-9CD7-AE53-953CF39118F9}"/>
              </a:ext>
            </a:extLst>
          </p:cNvPr>
          <p:cNvSpPr/>
          <p:nvPr/>
        </p:nvSpPr>
        <p:spPr>
          <a:xfrm>
            <a:off x="2107255" y="4541495"/>
            <a:ext cx="533400" cy="5619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1</a:t>
            </a:r>
            <a:endParaRPr kumimoji="1" lang="zh-TW" altLang="en-US" sz="2000" baseline="-25000" dirty="0"/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960ADA8F-E51E-C65E-4341-9077F64AB199}"/>
              </a:ext>
            </a:extLst>
          </p:cNvPr>
          <p:cNvSpPr/>
          <p:nvPr/>
        </p:nvSpPr>
        <p:spPr>
          <a:xfrm>
            <a:off x="2779069" y="4541494"/>
            <a:ext cx="533400" cy="5619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1</a:t>
            </a:r>
            <a:endParaRPr kumimoji="1" lang="zh-TW" altLang="en-US" sz="2000" baseline="-25000" dirty="0"/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4EC8B848-14B5-BC04-E72E-A96A59A07E9B}"/>
              </a:ext>
            </a:extLst>
          </p:cNvPr>
          <p:cNvSpPr/>
          <p:nvPr/>
        </p:nvSpPr>
        <p:spPr>
          <a:xfrm>
            <a:off x="3911941" y="4541496"/>
            <a:ext cx="533400" cy="56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q</a:t>
            </a:r>
            <a:r>
              <a:rPr kumimoji="1" lang="en-US" altLang="zh-TW" sz="2000" baseline="-25000" dirty="0"/>
              <a:t>2</a:t>
            </a:r>
            <a:endParaRPr kumimoji="1" lang="zh-TW" altLang="en-US" sz="2000" baseline="-25000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C13CD066-0257-5209-D728-F8A2954482C1}"/>
              </a:ext>
            </a:extLst>
          </p:cNvPr>
          <p:cNvSpPr/>
          <p:nvPr/>
        </p:nvSpPr>
        <p:spPr>
          <a:xfrm>
            <a:off x="4583755" y="4541495"/>
            <a:ext cx="533400" cy="5619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2</a:t>
            </a:r>
            <a:endParaRPr kumimoji="1" lang="zh-TW" altLang="en-US" sz="2000" baseline="-25000" dirty="0"/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6ABEA6E-A73B-7E0C-BD8F-E2381AC0FF12}"/>
              </a:ext>
            </a:extLst>
          </p:cNvPr>
          <p:cNvSpPr/>
          <p:nvPr/>
        </p:nvSpPr>
        <p:spPr>
          <a:xfrm>
            <a:off x="5255569" y="4541494"/>
            <a:ext cx="533400" cy="5619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2</a:t>
            </a:r>
            <a:endParaRPr kumimoji="1" lang="zh-TW" altLang="en-US" sz="2000" baseline="-25000" dirty="0"/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23277D2B-62DC-44A9-7EDD-D0114E5102A8}"/>
              </a:ext>
            </a:extLst>
          </p:cNvPr>
          <p:cNvSpPr/>
          <p:nvPr/>
        </p:nvSpPr>
        <p:spPr>
          <a:xfrm>
            <a:off x="6388441" y="4541495"/>
            <a:ext cx="533400" cy="56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q</a:t>
            </a:r>
            <a:r>
              <a:rPr kumimoji="1" lang="en-US" altLang="zh-TW" sz="2000" baseline="-25000" dirty="0"/>
              <a:t>3</a:t>
            </a:r>
            <a:endParaRPr kumimoji="1" lang="zh-TW" altLang="en-US" sz="2000" baseline="-25000" dirty="0"/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5BF5FB52-3BEF-26A2-E5F6-8B14A2787A80}"/>
              </a:ext>
            </a:extLst>
          </p:cNvPr>
          <p:cNvSpPr/>
          <p:nvPr/>
        </p:nvSpPr>
        <p:spPr>
          <a:xfrm>
            <a:off x="7060255" y="4541494"/>
            <a:ext cx="533400" cy="5619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3</a:t>
            </a:r>
            <a:endParaRPr kumimoji="1" lang="zh-TW" altLang="en-US" sz="2000" baseline="-25000" dirty="0"/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7C9B5056-6D20-D90B-300A-DB3217152E3F}"/>
              </a:ext>
            </a:extLst>
          </p:cNvPr>
          <p:cNvSpPr/>
          <p:nvPr/>
        </p:nvSpPr>
        <p:spPr>
          <a:xfrm>
            <a:off x="7732069" y="4541493"/>
            <a:ext cx="533400" cy="5619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3</a:t>
            </a:r>
            <a:endParaRPr kumimoji="1" lang="zh-TW" altLang="en-US" sz="2000" baseline="-25000" dirty="0"/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DDE3720-988C-94D9-372C-46097B32F582}"/>
              </a:ext>
            </a:extLst>
          </p:cNvPr>
          <p:cNvSpPr/>
          <p:nvPr/>
        </p:nvSpPr>
        <p:spPr>
          <a:xfrm>
            <a:off x="8757207" y="4545350"/>
            <a:ext cx="533400" cy="561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q</a:t>
            </a:r>
            <a:r>
              <a:rPr kumimoji="1" lang="en-US" altLang="zh-TW" sz="2000" baseline="-25000" dirty="0"/>
              <a:t>4</a:t>
            </a:r>
            <a:endParaRPr kumimoji="1" lang="zh-TW" altLang="en-US" sz="2000" baseline="-25000" dirty="0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9DCD9CB0-7A63-B413-969A-A07B829E2CDE}"/>
              </a:ext>
            </a:extLst>
          </p:cNvPr>
          <p:cNvSpPr/>
          <p:nvPr/>
        </p:nvSpPr>
        <p:spPr>
          <a:xfrm>
            <a:off x="9429021" y="4545349"/>
            <a:ext cx="533400" cy="56197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4</a:t>
            </a:r>
            <a:endParaRPr kumimoji="1" lang="zh-TW" altLang="en-US" sz="2000" baseline="-25000" dirty="0"/>
          </a:p>
        </p:txBody>
      </p:sp>
      <p:sp>
        <p:nvSpPr>
          <p:cNvPr id="38" name="圓角矩形 37">
            <a:extLst>
              <a:ext uri="{FF2B5EF4-FFF2-40B4-BE49-F238E27FC236}">
                <a16:creationId xmlns:a16="http://schemas.microsoft.com/office/drawing/2014/main" id="{E9777522-CEAA-4579-F276-6F26411CF274}"/>
              </a:ext>
            </a:extLst>
          </p:cNvPr>
          <p:cNvSpPr/>
          <p:nvPr/>
        </p:nvSpPr>
        <p:spPr>
          <a:xfrm>
            <a:off x="10100835" y="4545348"/>
            <a:ext cx="533400" cy="5619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4</a:t>
            </a:r>
            <a:endParaRPr kumimoji="1" lang="zh-TW" altLang="en-US" sz="2000" baseline="-250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61EF5D7-C47A-14B9-6BB7-C48EB0370E30}"/>
              </a:ext>
            </a:extLst>
          </p:cNvPr>
          <p:cNvSpPr txBox="1"/>
          <p:nvPr/>
        </p:nvSpPr>
        <p:spPr>
          <a:xfrm>
            <a:off x="8717701" y="1405747"/>
            <a:ext cx="2853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kumimoji="1" lang="en-US" altLang="zh-TW" dirty="0"/>
              <a:t>Self-attention </a:t>
            </a:r>
            <a:r>
              <a:rPr kumimoji="1" lang="zh-TW" altLang="en-US" dirty="0"/>
              <a:t>的過程</a:t>
            </a:r>
          </a:p>
        </p:txBody>
      </p:sp>
    </p:spTree>
    <p:extLst>
      <p:ext uri="{BB962C8B-B14F-4D97-AF65-F5344CB8AC3E}">
        <p14:creationId xmlns:p14="http://schemas.microsoft.com/office/powerpoint/2010/main" val="292427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7" grpId="0" animBg="1"/>
      <p:bldP spid="37" grpId="1" animBg="1"/>
      <p:bldP spid="39" grpId="0" animBg="1"/>
      <p:bldP spid="40" grpId="0" animBg="1"/>
      <p:bldP spid="41" grpId="0" animBg="1"/>
      <p:bldP spid="9" grpId="0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649B63-0906-DE2C-E515-EF94ED0E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Problems of Traditional Word Embeddings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39DF7CD-1D2D-F050-E45E-3726DA230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7A89050E-0E96-AC1A-58EA-8669609823A5}"/>
              </a:ext>
            </a:extLst>
          </p:cNvPr>
          <p:cNvSpPr txBox="1"/>
          <p:nvPr/>
        </p:nvSpPr>
        <p:spPr>
          <a:xfrm>
            <a:off x="653143" y="1781790"/>
            <a:ext cx="7204216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TW" sz="2400" dirty="0"/>
              <a:t>Out-of-vocabulary problem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TW" sz="2400" dirty="0"/>
              <a:t>Model architecture for down-stream applications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Context-dependent representations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C78341E-0E0B-52E4-A6CA-5632A853D7B1}"/>
              </a:ext>
            </a:extLst>
          </p:cNvPr>
          <p:cNvSpPr/>
          <p:nvPr/>
        </p:nvSpPr>
        <p:spPr>
          <a:xfrm>
            <a:off x="653143" y="1914041"/>
            <a:ext cx="4562037" cy="4517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43638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F134632-1925-DED6-ABF9-99E9101D4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為什麼 </a:t>
            </a:r>
            <a:r>
              <a:rPr kumimoji="1" lang="en-US" altLang="zh-TW" dirty="0">
                <a:ea typeface="Microsoft JhengHei" panose="020B0604030504040204" pitchFamily="34" charset="-120"/>
              </a:rPr>
              <a:t>Transformers </a:t>
            </a:r>
            <a:r>
              <a:rPr kumimoji="1" lang="zh-TW" altLang="en-US" dirty="0">
                <a:ea typeface="Microsoft JhengHei" panose="020B0604030504040204" pitchFamily="34" charset="-120"/>
              </a:rPr>
              <a:t>可以平行化？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37672B-4E61-A146-0784-0A62D7E24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98250A1-BEB4-61A1-6F07-5433DEFD6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49" y="1991488"/>
            <a:ext cx="2765086" cy="3450957"/>
          </a:xfrm>
          <a:prstGeom prst="rect">
            <a:avLst/>
          </a:prstGeom>
        </p:spPr>
      </p:pic>
      <p:sp>
        <p:nvSpPr>
          <p:cNvPr id="6" name="圓角矩形 5">
            <a:extLst>
              <a:ext uri="{FF2B5EF4-FFF2-40B4-BE49-F238E27FC236}">
                <a16:creationId xmlns:a16="http://schemas.microsoft.com/office/drawing/2014/main" id="{50745F76-BCA4-CF78-F4BE-CC059C9C5E66}"/>
              </a:ext>
            </a:extLst>
          </p:cNvPr>
          <p:cNvSpPr/>
          <p:nvPr/>
        </p:nvSpPr>
        <p:spPr>
          <a:xfrm>
            <a:off x="5286399" y="6149725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1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9C815E1-E390-94FE-3B0C-2541453CF7E5}"/>
              </a:ext>
            </a:extLst>
          </p:cNvPr>
          <p:cNvSpPr txBox="1"/>
          <p:nvPr/>
        </p:nvSpPr>
        <p:spPr>
          <a:xfrm>
            <a:off x="5861542" y="617881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I</a:t>
            </a:r>
            <a:endParaRPr kumimoji="1" lang="zh-TW" altLang="en-US" dirty="0"/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07179721-A00D-70F9-E0B9-B7D199E2B83F}"/>
              </a:ext>
            </a:extLst>
          </p:cNvPr>
          <p:cNvSpPr/>
          <p:nvPr/>
        </p:nvSpPr>
        <p:spPr>
          <a:xfrm>
            <a:off x="7734909" y="6149725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2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3C4D787-EFD9-A8BE-C118-31679759D4A0}"/>
              </a:ext>
            </a:extLst>
          </p:cNvPr>
          <p:cNvSpPr txBox="1"/>
          <p:nvPr/>
        </p:nvSpPr>
        <p:spPr>
          <a:xfrm>
            <a:off x="8294219" y="6171570"/>
            <a:ext cx="870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printed</a:t>
            </a:r>
            <a:endParaRPr kumimoji="1" lang="zh-TW" altLang="en-US" dirty="0"/>
          </a:p>
        </p:txBody>
      </p:sp>
      <p:sp>
        <p:nvSpPr>
          <p:cNvPr id="22" name="圓角矩形 21">
            <a:extLst>
              <a:ext uri="{FF2B5EF4-FFF2-40B4-BE49-F238E27FC236}">
                <a16:creationId xmlns:a16="http://schemas.microsoft.com/office/drawing/2014/main" id="{9114E970-6D06-8883-69F2-AC2FFA14557A}"/>
              </a:ext>
            </a:extLst>
          </p:cNvPr>
          <p:cNvSpPr/>
          <p:nvPr/>
        </p:nvSpPr>
        <p:spPr>
          <a:xfrm>
            <a:off x="10155423" y="6144693"/>
            <a:ext cx="51858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e</a:t>
            </a:r>
            <a:r>
              <a:rPr kumimoji="1" lang="en-US" altLang="zh-TW" sz="2000" baseline="-25000" dirty="0">
                <a:solidFill>
                  <a:schemeClr val="tx1"/>
                </a:solidFill>
              </a:rPr>
              <a:t>3</a:t>
            </a:r>
            <a:endParaRPr kumimoji="1" lang="zh-TW" altLang="en-US" sz="2000" baseline="-25000" dirty="0">
              <a:solidFill>
                <a:schemeClr val="tx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D70E040-DB77-5805-20E8-637906B04D89}"/>
              </a:ext>
            </a:extLst>
          </p:cNvPr>
          <p:cNvSpPr txBox="1"/>
          <p:nvPr/>
        </p:nvSpPr>
        <p:spPr>
          <a:xfrm>
            <a:off x="10731099" y="617948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Hello</a:t>
            </a:r>
            <a:endParaRPr kumimoji="1" lang="zh-TW" altLang="en-US" dirty="0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15C3A9E0-5231-9712-211B-F2543263D056}"/>
              </a:ext>
            </a:extLst>
          </p:cNvPr>
          <p:cNvSpPr/>
          <p:nvPr/>
        </p:nvSpPr>
        <p:spPr>
          <a:xfrm>
            <a:off x="9554464" y="4692351"/>
            <a:ext cx="507439" cy="1103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Q</a:t>
            </a:r>
            <a:r>
              <a:rPr kumimoji="1" lang="en-US" altLang="zh-TW" baseline="-25000" dirty="0"/>
              <a:t>3</a:t>
            </a:r>
            <a:endParaRPr kumimoji="1" lang="zh-TW" altLang="en-US" baseline="-25000" dirty="0"/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A5B26178-0D41-620D-92E0-C21F1A858AB7}"/>
              </a:ext>
            </a:extLst>
          </p:cNvPr>
          <p:cNvSpPr/>
          <p:nvPr/>
        </p:nvSpPr>
        <p:spPr>
          <a:xfrm>
            <a:off x="10130090" y="4692351"/>
            <a:ext cx="507439" cy="11035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3</a:t>
            </a:r>
            <a:endParaRPr kumimoji="1" lang="zh-TW" altLang="en-US" sz="2000" baseline="-25000" dirty="0"/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179815C8-E81D-DC79-5550-8E3356121A36}"/>
              </a:ext>
            </a:extLst>
          </p:cNvPr>
          <p:cNvSpPr/>
          <p:nvPr/>
        </p:nvSpPr>
        <p:spPr>
          <a:xfrm>
            <a:off x="10711761" y="4688736"/>
            <a:ext cx="507439" cy="110351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3</a:t>
            </a:r>
            <a:endParaRPr kumimoji="1" lang="zh-TW" altLang="en-US" sz="2000" baseline="-25000" dirty="0"/>
          </a:p>
        </p:txBody>
      </p:sp>
      <p:sp>
        <p:nvSpPr>
          <p:cNvPr id="30" name="圓角矩形 29">
            <a:extLst>
              <a:ext uri="{FF2B5EF4-FFF2-40B4-BE49-F238E27FC236}">
                <a16:creationId xmlns:a16="http://schemas.microsoft.com/office/drawing/2014/main" id="{ADD29C84-8D9E-E259-1D7D-EC0C2203643F}"/>
              </a:ext>
            </a:extLst>
          </p:cNvPr>
          <p:cNvSpPr/>
          <p:nvPr/>
        </p:nvSpPr>
        <p:spPr>
          <a:xfrm>
            <a:off x="7153938" y="4692351"/>
            <a:ext cx="507439" cy="1103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Q</a:t>
            </a:r>
            <a:r>
              <a:rPr kumimoji="1" lang="en-US" altLang="zh-TW" baseline="-25000" dirty="0"/>
              <a:t>2</a:t>
            </a:r>
            <a:endParaRPr kumimoji="1" lang="zh-TW" altLang="en-US" baseline="-25000" dirty="0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2CB7E018-5210-57E9-0114-3AB680FE07B3}"/>
              </a:ext>
            </a:extLst>
          </p:cNvPr>
          <p:cNvSpPr/>
          <p:nvPr/>
        </p:nvSpPr>
        <p:spPr>
          <a:xfrm>
            <a:off x="7729564" y="4692351"/>
            <a:ext cx="507439" cy="11035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2</a:t>
            </a:r>
            <a:endParaRPr kumimoji="1" lang="zh-TW" altLang="en-US" sz="2000" baseline="-25000" dirty="0"/>
          </a:p>
        </p:txBody>
      </p:sp>
      <p:sp>
        <p:nvSpPr>
          <p:cNvPr id="32" name="圓角矩形 31">
            <a:extLst>
              <a:ext uri="{FF2B5EF4-FFF2-40B4-BE49-F238E27FC236}">
                <a16:creationId xmlns:a16="http://schemas.microsoft.com/office/drawing/2014/main" id="{AB014BF2-81E8-25AD-3BA9-D63775853E00}"/>
              </a:ext>
            </a:extLst>
          </p:cNvPr>
          <p:cNvSpPr/>
          <p:nvPr/>
        </p:nvSpPr>
        <p:spPr>
          <a:xfrm>
            <a:off x="8311235" y="4688736"/>
            <a:ext cx="507439" cy="110351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2</a:t>
            </a:r>
            <a:endParaRPr kumimoji="1" lang="zh-TW" altLang="en-US" sz="2000" baseline="-25000" dirty="0"/>
          </a:p>
        </p:txBody>
      </p:sp>
      <p:sp>
        <p:nvSpPr>
          <p:cNvPr id="33" name="圓角矩形 32">
            <a:extLst>
              <a:ext uri="{FF2B5EF4-FFF2-40B4-BE49-F238E27FC236}">
                <a16:creationId xmlns:a16="http://schemas.microsoft.com/office/drawing/2014/main" id="{07F6C340-CAF8-D2E3-1412-CEFFB7AA4162}"/>
              </a:ext>
            </a:extLst>
          </p:cNvPr>
          <p:cNvSpPr/>
          <p:nvPr/>
        </p:nvSpPr>
        <p:spPr>
          <a:xfrm>
            <a:off x="4704315" y="4692351"/>
            <a:ext cx="507439" cy="1103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Q</a:t>
            </a:r>
            <a:r>
              <a:rPr kumimoji="1" lang="en-US" altLang="zh-TW" baseline="-25000" dirty="0"/>
              <a:t>1</a:t>
            </a:r>
            <a:endParaRPr kumimoji="1" lang="zh-TW" altLang="en-US" baseline="-25000" dirty="0"/>
          </a:p>
        </p:txBody>
      </p:sp>
      <p:sp>
        <p:nvSpPr>
          <p:cNvPr id="34" name="圓角矩形 33">
            <a:extLst>
              <a:ext uri="{FF2B5EF4-FFF2-40B4-BE49-F238E27FC236}">
                <a16:creationId xmlns:a16="http://schemas.microsoft.com/office/drawing/2014/main" id="{A2587DFD-21BD-CDE2-5D60-FAD3BA577A0A}"/>
              </a:ext>
            </a:extLst>
          </p:cNvPr>
          <p:cNvSpPr/>
          <p:nvPr/>
        </p:nvSpPr>
        <p:spPr>
          <a:xfrm>
            <a:off x="5279941" y="4692351"/>
            <a:ext cx="507439" cy="11035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1</a:t>
            </a:r>
            <a:endParaRPr kumimoji="1" lang="zh-TW" altLang="en-US" sz="2000" baseline="-25000" dirty="0"/>
          </a:p>
        </p:txBody>
      </p:sp>
      <p:sp>
        <p:nvSpPr>
          <p:cNvPr id="35" name="圓角矩形 34">
            <a:extLst>
              <a:ext uri="{FF2B5EF4-FFF2-40B4-BE49-F238E27FC236}">
                <a16:creationId xmlns:a16="http://schemas.microsoft.com/office/drawing/2014/main" id="{1979137F-8769-9695-7637-80134D5BA169}"/>
              </a:ext>
            </a:extLst>
          </p:cNvPr>
          <p:cNvSpPr/>
          <p:nvPr/>
        </p:nvSpPr>
        <p:spPr>
          <a:xfrm>
            <a:off x="5861612" y="4688736"/>
            <a:ext cx="507439" cy="110351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V</a:t>
            </a:r>
            <a:r>
              <a:rPr kumimoji="1" lang="en-US" altLang="zh-TW" sz="2000" baseline="-25000" dirty="0"/>
              <a:t>1</a:t>
            </a:r>
            <a:endParaRPr kumimoji="1" lang="zh-TW" altLang="en-US" sz="2000" baseline="-25000" dirty="0"/>
          </a:p>
        </p:txBody>
      </p:sp>
      <p:sp>
        <p:nvSpPr>
          <p:cNvPr id="39" name="圓角矩形 38">
            <a:extLst>
              <a:ext uri="{FF2B5EF4-FFF2-40B4-BE49-F238E27FC236}">
                <a16:creationId xmlns:a16="http://schemas.microsoft.com/office/drawing/2014/main" id="{8BD889CF-9484-0C82-70C0-6340D918B3E9}"/>
              </a:ext>
            </a:extLst>
          </p:cNvPr>
          <p:cNvSpPr/>
          <p:nvPr/>
        </p:nvSpPr>
        <p:spPr>
          <a:xfrm>
            <a:off x="7135071" y="2734171"/>
            <a:ext cx="507439" cy="11035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1</a:t>
            </a:r>
            <a:endParaRPr kumimoji="1" lang="zh-TW" altLang="en-US" sz="2000" baseline="-25000" dirty="0"/>
          </a:p>
        </p:txBody>
      </p:sp>
      <p:sp>
        <p:nvSpPr>
          <p:cNvPr id="40" name="圓角矩形 39">
            <a:extLst>
              <a:ext uri="{FF2B5EF4-FFF2-40B4-BE49-F238E27FC236}">
                <a16:creationId xmlns:a16="http://schemas.microsoft.com/office/drawing/2014/main" id="{69BDE403-6F2B-2A4A-A376-248D173FC50A}"/>
              </a:ext>
            </a:extLst>
          </p:cNvPr>
          <p:cNvSpPr/>
          <p:nvPr/>
        </p:nvSpPr>
        <p:spPr>
          <a:xfrm>
            <a:off x="7712548" y="2734171"/>
            <a:ext cx="507439" cy="11035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2</a:t>
            </a:r>
            <a:endParaRPr kumimoji="1" lang="zh-TW" altLang="en-US" sz="2000" baseline="-25000" dirty="0"/>
          </a:p>
        </p:txBody>
      </p:sp>
      <p:sp>
        <p:nvSpPr>
          <p:cNvPr id="41" name="圓角矩形 40">
            <a:extLst>
              <a:ext uri="{FF2B5EF4-FFF2-40B4-BE49-F238E27FC236}">
                <a16:creationId xmlns:a16="http://schemas.microsoft.com/office/drawing/2014/main" id="{71E6B737-A27E-9B79-CD6B-948592E1FA13}"/>
              </a:ext>
            </a:extLst>
          </p:cNvPr>
          <p:cNvSpPr/>
          <p:nvPr/>
        </p:nvSpPr>
        <p:spPr>
          <a:xfrm>
            <a:off x="8294219" y="2734171"/>
            <a:ext cx="507439" cy="110351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/>
              <a:t>K</a:t>
            </a:r>
            <a:r>
              <a:rPr kumimoji="1" lang="en-US" altLang="zh-TW" sz="2000" baseline="-25000" dirty="0"/>
              <a:t>3</a:t>
            </a:r>
            <a:endParaRPr kumimoji="1" lang="zh-TW" altLang="en-US" sz="2000" baseline="-25000" dirty="0"/>
          </a:p>
        </p:txBody>
      </p:sp>
      <p:sp>
        <p:nvSpPr>
          <p:cNvPr id="42" name="圓角矩形 41">
            <a:extLst>
              <a:ext uri="{FF2B5EF4-FFF2-40B4-BE49-F238E27FC236}">
                <a16:creationId xmlns:a16="http://schemas.microsoft.com/office/drawing/2014/main" id="{0B71A2F6-89FA-437E-911F-6ECCE0DE0856}"/>
              </a:ext>
            </a:extLst>
          </p:cNvPr>
          <p:cNvSpPr/>
          <p:nvPr/>
        </p:nvSpPr>
        <p:spPr>
          <a:xfrm rot="16200000">
            <a:off x="5266864" y="2670685"/>
            <a:ext cx="507439" cy="1103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475455F1-1A19-97DA-1A63-86C922D54717}"/>
              </a:ext>
            </a:extLst>
          </p:cNvPr>
          <p:cNvSpPr txBox="1"/>
          <p:nvPr/>
        </p:nvSpPr>
        <p:spPr>
          <a:xfrm>
            <a:off x="5338224" y="3029628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solidFill>
                  <a:schemeClr val="bg1"/>
                </a:solidFill>
              </a:rPr>
              <a:t>Q</a:t>
            </a:r>
            <a:r>
              <a:rPr kumimoji="1" lang="en-US" altLang="zh-TW" sz="1800" baseline="-25000" dirty="0">
                <a:solidFill>
                  <a:schemeClr val="bg1"/>
                </a:solidFill>
              </a:rPr>
              <a:t>2</a:t>
            </a:r>
            <a:endParaRPr kumimoji="1" lang="zh-TW" altLang="en-US" sz="1800" baseline="-25000" dirty="0">
              <a:solidFill>
                <a:schemeClr val="bg1"/>
              </a:solidFill>
            </a:endParaRPr>
          </a:p>
        </p:txBody>
      </p:sp>
      <p:sp>
        <p:nvSpPr>
          <p:cNvPr id="46" name="圓角矩形 45">
            <a:extLst>
              <a:ext uri="{FF2B5EF4-FFF2-40B4-BE49-F238E27FC236}">
                <a16:creationId xmlns:a16="http://schemas.microsoft.com/office/drawing/2014/main" id="{86E813EF-10BA-8164-EA0E-7646D39428B3}"/>
              </a:ext>
            </a:extLst>
          </p:cNvPr>
          <p:cNvSpPr/>
          <p:nvPr/>
        </p:nvSpPr>
        <p:spPr>
          <a:xfrm rot="16200000">
            <a:off x="5265078" y="3260459"/>
            <a:ext cx="507439" cy="1103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D09BE094-8006-8567-2B01-7E1A261C401B}"/>
              </a:ext>
            </a:extLst>
          </p:cNvPr>
          <p:cNvSpPr txBox="1"/>
          <p:nvPr/>
        </p:nvSpPr>
        <p:spPr>
          <a:xfrm>
            <a:off x="5336438" y="3619402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solidFill>
                  <a:schemeClr val="bg1"/>
                </a:solidFill>
              </a:rPr>
              <a:t>Q</a:t>
            </a:r>
            <a:r>
              <a:rPr kumimoji="1" lang="en-US" altLang="zh-TW" sz="1800" baseline="-25000" dirty="0">
                <a:solidFill>
                  <a:schemeClr val="bg1"/>
                </a:solidFill>
              </a:rPr>
              <a:t>3</a:t>
            </a:r>
            <a:endParaRPr kumimoji="1" lang="zh-TW" altLang="en-US" sz="1800" baseline="-25000" dirty="0">
              <a:solidFill>
                <a:schemeClr val="bg1"/>
              </a:solidFill>
            </a:endParaRPr>
          </a:p>
        </p:txBody>
      </p:sp>
      <p:sp>
        <p:nvSpPr>
          <p:cNvPr id="49" name="圓角矩形 48">
            <a:extLst>
              <a:ext uri="{FF2B5EF4-FFF2-40B4-BE49-F238E27FC236}">
                <a16:creationId xmlns:a16="http://schemas.microsoft.com/office/drawing/2014/main" id="{5497FDF6-6E6B-CACA-AD68-09882C9FB31F}"/>
              </a:ext>
            </a:extLst>
          </p:cNvPr>
          <p:cNvSpPr/>
          <p:nvPr/>
        </p:nvSpPr>
        <p:spPr>
          <a:xfrm rot="16200000">
            <a:off x="5259842" y="2080910"/>
            <a:ext cx="507439" cy="1103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34B6D927-ED3F-30DF-7A82-B1BEB8F9C1F9}"/>
              </a:ext>
            </a:extLst>
          </p:cNvPr>
          <p:cNvSpPr txBox="1"/>
          <p:nvPr/>
        </p:nvSpPr>
        <p:spPr>
          <a:xfrm>
            <a:off x="5331202" y="2439853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solidFill>
                  <a:schemeClr val="bg1"/>
                </a:solidFill>
              </a:rPr>
              <a:t>Q</a:t>
            </a:r>
            <a:r>
              <a:rPr kumimoji="1" lang="en-US" altLang="zh-TW" sz="1800" baseline="-25000" dirty="0">
                <a:solidFill>
                  <a:schemeClr val="bg1"/>
                </a:solidFill>
              </a:rPr>
              <a:t>1</a:t>
            </a:r>
            <a:endParaRPr kumimoji="1" lang="zh-TW" altLang="en-US" sz="1800" baseline="-25000" dirty="0">
              <a:solidFill>
                <a:schemeClr val="bg1"/>
              </a:solidFill>
            </a:endParaRPr>
          </a:p>
        </p:txBody>
      </p:sp>
      <p:sp>
        <p:nvSpPr>
          <p:cNvPr id="53" name="圓角矩形 52">
            <a:extLst>
              <a:ext uri="{FF2B5EF4-FFF2-40B4-BE49-F238E27FC236}">
                <a16:creationId xmlns:a16="http://schemas.microsoft.com/office/drawing/2014/main" id="{DBE572CA-6E7D-04A6-5ED2-C9A5276AABCF}"/>
              </a:ext>
            </a:extLst>
          </p:cNvPr>
          <p:cNvSpPr/>
          <p:nvPr/>
        </p:nvSpPr>
        <p:spPr>
          <a:xfrm rot="16200000">
            <a:off x="10069103" y="2670686"/>
            <a:ext cx="507439" cy="110351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B6D73BE6-9C95-6F38-F654-FBC3629F1DE7}"/>
              </a:ext>
            </a:extLst>
          </p:cNvPr>
          <p:cNvSpPr txBox="1"/>
          <p:nvPr/>
        </p:nvSpPr>
        <p:spPr>
          <a:xfrm>
            <a:off x="10140463" y="3029629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solidFill>
                  <a:schemeClr val="bg1"/>
                </a:solidFill>
              </a:rPr>
              <a:t>V</a:t>
            </a:r>
            <a:r>
              <a:rPr kumimoji="1" lang="en-US" altLang="zh-TW" sz="1800" baseline="-25000" dirty="0">
                <a:solidFill>
                  <a:schemeClr val="bg1"/>
                </a:solidFill>
              </a:rPr>
              <a:t>2</a:t>
            </a:r>
            <a:endParaRPr kumimoji="1" lang="zh-TW" altLang="en-US" sz="1800" baseline="-25000" dirty="0">
              <a:solidFill>
                <a:schemeClr val="bg1"/>
              </a:solidFill>
            </a:endParaRPr>
          </a:p>
        </p:txBody>
      </p:sp>
      <p:sp>
        <p:nvSpPr>
          <p:cNvPr id="55" name="圓角矩形 54">
            <a:extLst>
              <a:ext uri="{FF2B5EF4-FFF2-40B4-BE49-F238E27FC236}">
                <a16:creationId xmlns:a16="http://schemas.microsoft.com/office/drawing/2014/main" id="{3D84D303-7B5B-C0CB-60A6-6ACAC5096849}"/>
              </a:ext>
            </a:extLst>
          </p:cNvPr>
          <p:cNvSpPr/>
          <p:nvPr/>
        </p:nvSpPr>
        <p:spPr>
          <a:xfrm rot="16200000">
            <a:off x="10067317" y="3260460"/>
            <a:ext cx="507439" cy="110351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56" name="文字方塊 55">
            <a:extLst>
              <a:ext uri="{FF2B5EF4-FFF2-40B4-BE49-F238E27FC236}">
                <a16:creationId xmlns:a16="http://schemas.microsoft.com/office/drawing/2014/main" id="{FD09C80F-9497-4E1F-EF28-F577821AE9AA}"/>
              </a:ext>
            </a:extLst>
          </p:cNvPr>
          <p:cNvSpPr txBox="1"/>
          <p:nvPr/>
        </p:nvSpPr>
        <p:spPr>
          <a:xfrm>
            <a:off x="10138677" y="3619403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solidFill>
                  <a:schemeClr val="bg1"/>
                </a:solidFill>
              </a:rPr>
              <a:t>V</a:t>
            </a:r>
            <a:r>
              <a:rPr kumimoji="1" lang="en-US" altLang="zh-TW" sz="1800" baseline="-25000" dirty="0">
                <a:solidFill>
                  <a:schemeClr val="bg1"/>
                </a:solidFill>
              </a:rPr>
              <a:t>3</a:t>
            </a:r>
            <a:endParaRPr kumimoji="1" lang="zh-TW" altLang="en-US" sz="1800" baseline="-25000" dirty="0">
              <a:solidFill>
                <a:schemeClr val="bg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76BA6002-F22B-2534-E7EB-97C846B2E2BE}"/>
              </a:ext>
            </a:extLst>
          </p:cNvPr>
          <p:cNvSpPr/>
          <p:nvPr/>
        </p:nvSpPr>
        <p:spPr>
          <a:xfrm rot="16200000">
            <a:off x="10062081" y="2080911"/>
            <a:ext cx="507439" cy="110351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sz="2000" baseline="-25000" dirty="0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BDAD992D-C285-0814-141D-78D30180B5F4}"/>
              </a:ext>
            </a:extLst>
          </p:cNvPr>
          <p:cNvSpPr txBox="1"/>
          <p:nvPr/>
        </p:nvSpPr>
        <p:spPr>
          <a:xfrm>
            <a:off x="10133441" y="2439854"/>
            <a:ext cx="578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00" dirty="0">
                <a:solidFill>
                  <a:schemeClr val="bg1"/>
                </a:solidFill>
              </a:rPr>
              <a:t>V</a:t>
            </a:r>
            <a:r>
              <a:rPr kumimoji="1" lang="en-US" altLang="zh-TW" sz="1800" baseline="-25000" dirty="0">
                <a:solidFill>
                  <a:schemeClr val="bg1"/>
                </a:solidFill>
              </a:rPr>
              <a:t>1</a:t>
            </a:r>
            <a:endParaRPr kumimoji="1" lang="zh-TW" altLang="en-US" sz="1800" baseline="-25000" dirty="0">
              <a:solidFill>
                <a:schemeClr val="bg1"/>
              </a:solidFill>
            </a:endParaRP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6A02C634-C3E5-CA5F-30E9-2F145997B9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32" y="5725369"/>
            <a:ext cx="2972804" cy="543179"/>
          </a:xfrm>
          <a:prstGeom prst="rect">
            <a:avLst/>
          </a:prstGeom>
        </p:spPr>
      </p:pic>
      <p:sp>
        <p:nvSpPr>
          <p:cNvPr id="61" name="文字方塊 60">
            <a:extLst>
              <a:ext uri="{FF2B5EF4-FFF2-40B4-BE49-F238E27FC236}">
                <a16:creationId xmlns:a16="http://schemas.microsoft.com/office/drawing/2014/main" id="{C520CD93-873C-463D-AF8C-A1DDD87CCA79}"/>
              </a:ext>
            </a:extLst>
          </p:cNvPr>
          <p:cNvSpPr txBox="1"/>
          <p:nvPr/>
        </p:nvSpPr>
        <p:spPr>
          <a:xfrm>
            <a:off x="5069918" y="1504369"/>
            <a:ext cx="556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自注意力機制可以利用矩陣乘積來進行平行化計算</a:t>
            </a:r>
            <a:r>
              <a:rPr kumimoji="1" lang="en-US" altLang="zh-TW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5C9D9FE6-4146-C56B-E668-E84FB1F3BDE9}"/>
              </a:ext>
            </a:extLst>
          </p:cNvPr>
          <p:cNvSpPr/>
          <p:nvPr/>
        </p:nvSpPr>
        <p:spPr>
          <a:xfrm>
            <a:off x="4704315" y="1912366"/>
            <a:ext cx="6362773" cy="2525171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3ADCB5F9-BA0B-0BF2-5398-5CFFBFF82156}"/>
                  </a:ext>
                </a:extLst>
              </p:cNvPr>
              <p:cNvSpPr txBox="1"/>
              <p:nvPr/>
            </p:nvSpPr>
            <p:spPr>
              <a:xfrm>
                <a:off x="5170106" y="1897689"/>
                <a:ext cx="6869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4" name="文字方塊 63">
                <a:extLst>
                  <a:ext uri="{FF2B5EF4-FFF2-40B4-BE49-F238E27FC236}">
                    <a16:creationId xmlns:a16="http://schemas.microsoft.com/office/drawing/2014/main" id="{3ADCB5F9-BA0B-0BF2-5398-5CFFBFF82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106" y="1897689"/>
                <a:ext cx="686909" cy="461665"/>
              </a:xfrm>
              <a:prstGeom prst="rect">
                <a:avLst/>
              </a:prstGeom>
              <a:blipFill>
                <a:blip r:embed="rId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4338EB73-7A7A-1E1C-F380-BE0988980C28}"/>
                  </a:ext>
                </a:extLst>
              </p:cNvPr>
              <p:cNvSpPr txBox="1"/>
              <p:nvPr/>
            </p:nvSpPr>
            <p:spPr>
              <a:xfrm>
                <a:off x="7639828" y="1897689"/>
                <a:ext cx="6869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TW" sz="2400" b="0" i="1" baseline="30000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TW" altLang="en-US" sz="2400" baseline="30000" dirty="0"/>
              </a:p>
            </p:txBody>
          </p:sp>
        </mc:Choice>
        <mc:Fallback xmlns="">
          <p:sp>
            <p:nvSpPr>
              <p:cNvPr id="65" name="文字方塊 64">
                <a:extLst>
                  <a:ext uri="{FF2B5EF4-FFF2-40B4-BE49-F238E27FC236}">
                    <a16:creationId xmlns:a16="http://schemas.microsoft.com/office/drawing/2014/main" id="{4338EB73-7A7A-1E1C-F380-BE0988980C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828" y="1897689"/>
                <a:ext cx="68690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69649E02-9C83-7F4F-C360-3872FF98D2F6}"/>
                  </a:ext>
                </a:extLst>
              </p:cNvPr>
              <p:cNvSpPr txBox="1"/>
              <p:nvPr/>
            </p:nvSpPr>
            <p:spPr>
              <a:xfrm>
                <a:off x="9994521" y="1894352"/>
                <a:ext cx="686909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TW" altLang="en-US" sz="2400" dirty="0"/>
              </a:p>
            </p:txBody>
          </p:sp>
        </mc:Choice>
        <mc:Fallback xmlns="">
          <p:sp>
            <p:nvSpPr>
              <p:cNvPr id="66" name="文字方塊 65">
                <a:extLst>
                  <a:ext uri="{FF2B5EF4-FFF2-40B4-BE49-F238E27FC236}">
                    <a16:creationId xmlns:a16="http://schemas.microsoft.com/office/drawing/2014/main" id="{69649E02-9C83-7F4F-C360-3872FF98D2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521" y="1894352"/>
                <a:ext cx="686909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6A23F0C9-C20A-2C50-004E-F213D1CB681A}"/>
              </a:ext>
            </a:extLst>
          </p:cNvPr>
          <p:cNvSpPr txBox="1"/>
          <p:nvPr/>
        </p:nvSpPr>
        <p:spPr>
          <a:xfrm>
            <a:off x="9981159" y="4068205"/>
            <a:ext cx="8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 x d</a:t>
            </a:r>
            <a:r>
              <a:rPr kumimoji="1" lang="en-US" altLang="zh-TW" baseline="-25000" dirty="0"/>
              <a:t>k</a:t>
            </a:r>
            <a:endParaRPr kumimoji="1" lang="zh-TW" altLang="en-US" baseline="-25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6DFDC0E-0195-B0B8-3023-708C64EC10D0}"/>
              </a:ext>
            </a:extLst>
          </p:cNvPr>
          <p:cNvSpPr txBox="1"/>
          <p:nvPr/>
        </p:nvSpPr>
        <p:spPr>
          <a:xfrm>
            <a:off x="5143043" y="4074554"/>
            <a:ext cx="8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N x d</a:t>
            </a:r>
            <a:r>
              <a:rPr kumimoji="1" lang="en-US" altLang="zh-TW" baseline="-25000" dirty="0"/>
              <a:t>k</a:t>
            </a:r>
            <a:endParaRPr kumimoji="1" lang="zh-TW" altLang="en-US" baseline="-25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C51F3D3-FCD0-B930-B86E-B1048D8098B7}"/>
              </a:ext>
            </a:extLst>
          </p:cNvPr>
          <p:cNvSpPr txBox="1"/>
          <p:nvPr/>
        </p:nvSpPr>
        <p:spPr>
          <a:xfrm>
            <a:off x="7625979" y="4070697"/>
            <a:ext cx="805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</a:t>
            </a:r>
            <a:r>
              <a:rPr kumimoji="1" lang="en-US" altLang="zh-TW" baseline="-25000" dirty="0"/>
              <a:t>k </a:t>
            </a:r>
            <a:r>
              <a:rPr kumimoji="1" lang="en-US" altLang="zh-TW" dirty="0"/>
              <a:t>x N</a:t>
            </a:r>
            <a:endParaRPr kumimoji="1" lang="zh-TW" altLang="en-US" baseline="-25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87E2A89-6805-53F1-922F-5A0A7785DDBF}"/>
              </a:ext>
            </a:extLst>
          </p:cNvPr>
          <p:cNvSpPr txBox="1"/>
          <p:nvPr/>
        </p:nvSpPr>
        <p:spPr>
          <a:xfrm>
            <a:off x="806832" y="1389504"/>
            <a:ext cx="139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 err="1"/>
              <a:t>d</a:t>
            </a:r>
            <a:r>
              <a:rPr kumimoji="1" lang="en-US" altLang="zh-TW" baseline="-25000" dirty="0" err="1"/>
              <a:t>q</a:t>
            </a:r>
            <a:r>
              <a:rPr kumimoji="1" lang="en-US" altLang="zh-TW" baseline="-25000" dirty="0"/>
              <a:t>  </a:t>
            </a:r>
            <a:r>
              <a:rPr kumimoji="1" lang="en-US" altLang="zh-TW" dirty="0"/>
              <a:t>= d</a:t>
            </a:r>
            <a:r>
              <a:rPr kumimoji="1" lang="en-US" altLang="zh-TW" baseline="-25000" dirty="0"/>
              <a:t>k</a:t>
            </a:r>
            <a:r>
              <a:rPr kumimoji="1" lang="en-US" altLang="zh-TW" dirty="0"/>
              <a:t> = d</a:t>
            </a:r>
            <a:r>
              <a:rPr kumimoji="1" lang="en-US" altLang="zh-TW" baseline="-25000" dirty="0"/>
              <a:t>v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89119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45" grpId="0"/>
      <p:bldP spid="46" grpId="0" animBg="1"/>
      <p:bldP spid="47" grpId="0"/>
      <p:bldP spid="49" grpId="0" animBg="1"/>
      <p:bldP spid="50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61" grpId="0"/>
      <p:bldP spid="62" grpId="0" animBg="1"/>
      <p:bldP spid="64" grpId="0"/>
      <p:bldP spid="65" grpId="0"/>
      <p:bldP spid="66" grpId="0"/>
      <p:bldP spid="3" grpId="0"/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B8AE9C-1909-B974-E8C8-9807CE1A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Encoder and Decoder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2106C75-A795-3924-7F0C-B509934C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BA383E56-D04D-340B-A396-C1FF6DCBC646}"/>
              </a:ext>
            </a:extLst>
          </p:cNvPr>
          <p:cNvSpPr/>
          <p:nvPr/>
        </p:nvSpPr>
        <p:spPr>
          <a:xfrm>
            <a:off x="6777738" y="4052638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Decoder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D4D7DE-FEA6-5EAD-BA7D-0E9B63A81999}"/>
              </a:ext>
            </a:extLst>
          </p:cNvPr>
          <p:cNvSpPr txBox="1"/>
          <p:nvPr/>
        </p:nvSpPr>
        <p:spPr>
          <a:xfrm>
            <a:off x="6848723" y="5855027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21F30ECC-84F2-5D18-362E-5D5B043F7E7B}"/>
              </a:ext>
            </a:extLst>
          </p:cNvPr>
          <p:cNvCxnSpPr>
            <a:cxnSpLocks/>
          </p:cNvCxnSpPr>
          <p:nvPr/>
        </p:nvCxnSpPr>
        <p:spPr>
          <a:xfrm flipV="1">
            <a:off x="7141779" y="37393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DFBBA531-BE7B-F9F3-E719-5242A0B9E4BD}"/>
              </a:ext>
            </a:extLst>
          </p:cNvPr>
          <p:cNvCxnSpPr>
            <a:cxnSpLocks/>
          </p:cNvCxnSpPr>
          <p:nvPr/>
        </p:nvCxnSpPr>
        <p:spPr>
          <a:xfrm flipV="1">
            <a:off x="7864194" y="37393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5213826B-7FF7-F9EA-A9F9-445F4081DE0B}"/>
              </a:ext>
            </a:extLst>
          </p:cNvPr>
          <p:cNvCxnSpPr>
            <a:cxnSpLocks/>
          </p:cNvCxnSpPr>
          <p:nvPr/>
        </p:nvCxnSpPr>
        <p:spPr>
          <a:xfrm flipV="1">
            <a:off x="10791469" y="37393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id="{252A1EFC-B9A1-E9B9-C671-FC420A3A4AAD}"/>
              </a:ext>
            </a:extLst>
          </p:cNvPr>
          <p:cNvCxnSpPr>
            <a:cxnSpLocks/>
          </p:cNvCxnSpPr>
          <p:nvPr/>
        </p:nvCxnSpPr>
        <p:spPr>
          <a:xfrm flipV="1">
            <a:off x="10069054" y="3739303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A8FFAB12-7688-B996-CE29-CCFBB2E29E54}"/>
              </a:ext>
            </a:extLst>
          </p:cNvPr>
          <p:cNvCxnSpPr>
            <a:cxnSpLocks/>
          </p:cNvCxnSpPr>
          <p:nvPr/>
        </p:nvCxnSpPr>
        <p:spPr>
          <a:xfrm flipV="1">
            <a:off x="7141779" y="509548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id="{A3271C6B-2A38-B65E-147B-30B6DBA820E4}"/>
              </a:ext>
            </a:extLst>
          </p:cNvPr>
          <p:cNvCxnSpPr>
            <a:cxnSpLocks/>
          </p:cNvCxnSpPr>
          <p:nvPr/>
        </p:nvCxnSpPr>
        <p:spPr>
          <a:xfrm flipV="1">
            <a:off x="7864193" y="5095489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id="{7DB29C07-EE45-FDF3-50C5-462B179F554D}"/>
              </a:ext>
            </a:extLst>
          </p:cNvPr>
          <p:cNvCxnSpPr>
            <a:cxnSpLocks/>
          </p:cNvCxnSpPr>
          <p:nvPr/>
        </p:nvCxnSpPr>
        <p:spPr>
          <a:xfrm flipV="1">
            <a:off x="10069053" y="509199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id="{E80F3625-6DB5-7DD1-C50D-5733EC81F434}"/>
              </a:ext>
            </a:extLst>
          </p:cNvPr>
          <p:cNvCxnSpPr>
            <a:cxnSpLocks/>
          </p:cNvCxnSpPr>
          <p:nvPr/>
        </p:nvCxnSpPr>
        <p:spPr>
          <a:xfrm flipV="1">
            <a:off x="10791467" y="509199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7DBE63A-42BD-8531-2AE3-FBE67A0DD8F9}"/>
              </a:ext>
            </a:extLst>
          </p:cNvPr>
          <p:cNvSpPr txBox="1"/>
          <p:nvPr/>
        </p:nvSpPr>
        <p:spPr>
          <a:xfrm>
            <a:off x="8643134" y="5288270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CC40672F-B910-D24E-72DA-0F22F07E9DA9}"/>
                  </a:ext>
                </a:extLst>
              </p:cNvPr>
              <p:cNvSpPr/>
              <p:nvPr/>
            </p:nvSpPr>
            <p:spPr>
              <a:xfrm>
                <a:off x="9794143" y="2529790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圓角矩形 17">
                <a:extLst>
                  <a:ext uri="{FF2B5EF4-FFF2-40B4-BE49-F238E27FC236}">
                    <a16:creationId xmlns:a16="http://schemas.microsoft.com/office/drawing/2014/main" id="{CC40672F-B910-D24E-72DA-0F22F07E9D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4143" y="2529790"/>
                <a:ext cx="555203" cy="465105"/>
              </a:xfrm>
              <a:prstGeom prst="roundRect">
                <a:avLst/>
              </a:prstGeom>
              <a:blipFill>
                <a:blip r:embed="rId2"/>
                <a:stretch>
                  <a:fillRect l="-6383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E1C6C418-46CC-12F4-672C-B6855778DDE5}"/>
                  </a:ext>
                </a:extLst>
              </p:cNvPr>
              <p:cNvSpPr/>
              <p:nvPr/>
            </p:nvSpPr>
            <p:spPr>
              <a:xfrm>
                <a:off x="10516557" y="2527725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圓角矩形 18">
                <a:extLst>
                  <a:ext uri="{FF2B5EF4-FFF2-40B4-BE49-F238E27FC236}">
                    <a16:creationId xmlns:a16="http://schemas.microsoft.com/office/drawing/2014/main" id="{E1C6C418-46CC-12F4-672C-B6855778DD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6557" y="2527725"/>
                <a:ext cx="555203" cy="46510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C0A43D43-98FF-A85D-04B6-07EBBD0002F4}"/>
                  </a:ext>
                </a:extLst>
              </p:cNvPr>
              <p:cNvSpPr/>
              <p:nvPr/>
            </p:nvSpPr>
            <p:spPr>
              <a:xfrm>
                <a:off x="6864175" y="2517133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圓角矩形 19">
                <a:extLst>
                  <a:ext uri="{FF2B5EF4-FFF2-40B4-BE49-F238E27FC236}">
                    <a16:creationId xmlns:a16="http://schemas.microsoft.com/office/drawing/2014/main" id="{C0A43D43-98FF-A85D-04B6-07EBBD0002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4175" y="2517133"/>
                <a:ext cx="555203" cy="4651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98DFC2C4-6948-C430-C594-C839C38C8914}"/>
                  </a:ext>
                </a:extLst>
              </p:cNvPr>
              <p:cNvSpPr/>
              <p:nvPr/>
            </p:nvSpPr>
            <p:spPr>
              <a:xfrm>
                <a:off x="7593229" y="2526949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圓角矩形 20">
                <a:extLst>
                  <a:ext uri="{FF2B5EF4-FFF2-40B4-BE49-F238E27FC236}">
                    <a16:creationId xmlns:a16="http://schemas.microsoft.com/office/drawing/2014/main" id="{98DFC2C4-6948-C430-C594-C839C38C89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3229" y="2526949"/>
                <a:ext cx="555203" cy="46510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42A5367A-AD7E-8CDF-135E-95FD34743972}"/>
                  </a:ext>
                </a:extLst>
              </p:cNvPr>
              <p:cNvSpPr/>
              <p:nvPr/>
            </p:nvSpPr>
            <p:spPr>
              <a:xfrm>
                <a:off x="7583370" y="539705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圓角矩形 21">
                <a:extLst>
                  <a:ext uri="{FF2B5EF4-FFF2-40B4-BE49-F238E27FC236}">
                    <a16:creationId xmlns:a16="http://schemas.microsoft.com/office/drawing/2014/main" id="{42A5367A-AD7E-8CDF-135E-95FD3474397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3370" y="5397054"/>
                <a:ext cx="555203" cy="465105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22C1FB2-0AE1-FE9A-2ADD-E02D1F9F24AF}"/>
                  </a:ext>
                </a:extLst>
              </p:cNvPr>
              <p:cNvSpPr/>
              <p:nvPr/>
            </p:nvSpPr>
            <p:spPr>
              <a:xfrm>
                <a:off x="9786336" y="539705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3" name="圓角矩形 22">
                <a:extLst>
                  <a:ext uri="{FF2B5EF4-FFF2-40B4-BE49-F238E27FC236}">
                    <a16:creationId xmlns:a16="http://schemas.microsoft.com/office/drawing/2014/main" id="{122C1FB2-0AE1-FE9A-2ADD-E02D1F9F24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6336" y="5397054"/>
                <a:ext cx="555203" cy="465105"/>
              </a:xfrm>
              <a:prstGeom prst="roundRect">
                <a:avLst/>
              </a:prstGeom>
              <a:blipFill>
                <a:blip r:embed="rId7"/>
                <a:stretch>
                  <a:fillRect l="-42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圓角矩形 23">
                <a:extLst>
                  <a:ext uri="{FF2B5EF4-FFF2-40B4-BE49-F238E27FC236}">
                    <a16:creationId xmlns:a16="http://schemas.microsoft.com/office/drawing/2014/main" id="{2CFB6DE4-298A-6478-84DC-2C4D458C4382}"/>
                  </a:ext>
                </a:extLst>
              </p:cNvPr>
              <p:cNvSpPr/>
              <p:nvPr/>
            </p:nvSpPr>
            <p:spPr>
              <a:xfrm>
                <a:off x="10508748" y="5397054"/>
                <a:ext cx="555203" cy="465105"/>
              </a:xfrm>
              <a:prstGeom prst="roundRect">
                <a:avLst/>
              </a:prstGeom>
              <a:solidFill>
                <a:srgbClr val="C5E0B4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1" lang="en-US" altLang="zh-TW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kumimoji="1" lang="en-US" altLang="zh-TW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圓角矩形 23">
                <a:extLst>
                  <a:ext uri="{FF2B5EF4-FFF2-40B4-BE49-F238E27FC236}">
                    <a16:creationId xmlns:a16="http://schemas.microsoft.com/office/drawing/2014/main" id="{2CFB6DE4-298A-6478-84DC-2C4D458C4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748" y="5397054"/>
                <a:ext cx="555203" cy="465105"/>
              </a:xfrm>
              <a:prstGeom prst="roundRect">
                <a:avLst/>
              </a:prstGeom>
              <a:blipFill>
                <a:blip r:embed="rId8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文字方塊 28">
            <a:extLst>
              <a:ext uri="{FF2B5EF4-FFF2-40B4-BE49-F238E27FC236}">
                <a16:creationId xmlns:a16="http://schemas.microsoft.com/office/drawing/2014/main" id="{17DF5A0E-5598-F2D7-42EB-37949F9013C8}"/>
              </a:ext>
            </a:extLst>
          </p:cNvPr>
          <p:cNvSpPr txBox="1"/>
          <p:nvPr/>
        </p:nvSpPr>
        <p:spPr>
          <a:xfrm>
            <a:off x="8640752" y="2450264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91C10AD-0D04-2B3F-B88B-1109E98C804F}"/>
              </a:ext>
            </a:extLst>
          </p:cNvPr>
          <p:cNvSpPr txBox="1"/>
          <p:nvPr/>
        </p:nvSpPr>
        <p:spPr>
          <a:xfrm>
            <a:off x="7716416" y="1835327"/>
            <a:ext cx="2632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/>
              <a:t>輸出是</a:t>
            </a:r>
            <a:r>
              <a:rPr kumimoji="1" lang="en-US" altLang="zh-TW" b="1" dirty="0"/>
              <a:t> sequence</a:t>
            </a:r>
            <a:r>
              <a:rPr kumimoji="1" lang="zh-TW" altLang="en-US" b="1" dirty="0"/>
              <a:t> </a:t>
            </a:r>
            <a:r>
              <a:rPr kumimoji="1" lang="en-US" altLang="zh-TW" b="1" dirty="0"/>
              <a:t>(</a:t>
            </a:r>
            <a:r>
              <a:rPr kumimoji="1" lang="zh-TW" altLang="en-US" b="1" dirty="0"/>
              <a:t>文字</a:t>
            </a:r>
            <a:r>
              <a:rPr kumimoji="1" lang="en-US" altLang="zh-TW" b="1" dirty="0"/>
              <a:t>)</a:t>
            </a:r>
            <a:endParaRPr kumimoji="1" lang="zh-TW" altLang="en-US" b="1" dirty="0"/>
          </a:p>
        </p:txBody>
      </p:sp>
      <p:sp>
        <p:nvSpPr>
          <p:cNvPr id="31" name="圓角矩形 30">
            <a:extLst>
              <a:ext uri="{FF2B5EF4-FFF2-40B4-BE49-F238E27FC236}">
                <a16:creationId xmlns:a16="http://schemas.microsoft.com/office/drawing/2014/main" id="{FE795842-E8E8-E357-93AF-80C6CBCBD5A4}"/>
              </a:ext>
            </a:extLst>
          </p:cNvPr>
          <p:cNvSpPr/>
          <p:nvPr/>
        </p:nvSpPr>
        <p:spPr>
          <a:xfrm>
            <a:off x="1443211" y="4100635"/>
            <a:ext cx="4433985" cy="991359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Encoder</a:t>
            </a:r>
            <a:endParaRPr kumimoji="1" lang="zh-TW" altLang="en-US" sz="1500" dirty="0">
              <a:solidFill>
                <a:schemeClr val="tx1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8CD6FE4-CA94-843B-C904-8FB743CE2756}"/>
              </a:ext>
            </a:extLst>
          </p:cNvPr>
          <p:cNvSpPr txBox="1"/>
          <p:nvPr/>
        </p:nvSpPr>
        <p:spPr>
          <a:xfrm>
            <a:off x="1494740" y="5903024"/>
            <a:ext cx="5891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200" dirty="0"/>
              <a:t>(Start)</a:t>
            </a:r>
            <a:endParaRPr kumimoji="1" lang="zh-TW" altLang="en-US" sz="1200" dirty="0"/>
          </a:p>
        </p:txBody>
      </p: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DDBAC394-6EE5-2FC2-0AFE-A713E61495B0}"/>
              </a:ext>
            </a:extLst>
          </p:cNvPr>
          <p:cNvCxnSpPr>
            <a:cxnSpLocks/>
          </p:cNvCxnSpPr>
          <p:nvPr/>
        </p:nvCxnSpPr>
        <p:spPr>
          <a:xfrm flipV="1">
            <a:off x="5456942" y="378730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箭頭接點 35">
            <a:extLst>
              <a:ext uri="{FF2B5EF4-FFF2-40B4-BE49-F238E27FC236}">
                <a16:creationId xmlns:a16="http://schemas.microsoft.com/office/drawing/2014/main" id="{B349A6FB-CF9B-DA91-CB56-8692C92F97F5}"/>
              </a:ext>
            </a:extLst>
          </p:cNvPr>
          <p:cNvCxnSpPr>
            <a:cxnSpLocks/>
          </p:cNvCxnSpPr>
          <p:nvPr/>
        </p:nvCxnSpPr>
        <p:spPr>
          <a:xfrm flipV="1">
            <a:off x="4734527" y="378730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圓角矩形 36">
            <a:extLst>
              <a:ext uri="{FF2B5EF4-FFF2-40B4-BE49-F238E27FC236}">
                <a16:creationId xmlns:a16="http://schemas.microsoft.com/office/drawing/2014/main" id="{39036F0C-DCCB-713A-C8B2-0BEBB6436E03}"/>
              </a:ext>
            </a:extLst>
          </p:cNvPr>
          <p:cNvSpPr/>
          <p:nvPr/>
        </p:nvSpPr>
        <p:spPr>
          <a:xfrm>
            <a:off x="1529648" y="5445051"/>
            <a:ext cx="555205" cy="4651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線箭頭接點 37">
            <a:extLst>
              <a:ext uri="{FF2B5EF4-FFF2-40B4-BE49-F238E27FC236}">
                <a16:creationId xmlns:a16="http://schemas.microsoft.com/office/drawing/2014/main" id="{D6255ADE-8DF4-9330-0FFD-EC385724AA4E}"/>
              </a:ext>
            </a:extLst>
          </p:cNvPr>
          <p:cNvCxnSpPr>
            <a:cxnSpLocks/>
          </p:cNvCxnSpPr>
          <p:nvPr/>
        </p:nvCxnSpPr>
        <p:spPr>
          <a:xfrm flipV="1">
            <a:off x="1807252" y="514348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箭頭接點 38">
            <a:extLst>
              <a:ext uri="{FF2B5EF4-FFF2-40B4-BE49-F238E27FC236}">
                <a16:creationId xmlns:a16="http://schemas.microsoft.com/office/drawing/2014/main" id="{A551582A-C5A2-5592-1221-7E161A40C794}"/>
              </a:ext>
            </a:extLst>
          </p:cNvPr>
          <p:cNvCxnSpPr>
            <a:cxnSpLocks/>
          </p:cNvCxnSpPr>
          <p:nvPr/>
        </p:nvCxnSpPr>
        <p:spPr>
          <a:xfrm flipV="1">
            <a:off x="2529666" y="5143486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箭頭接點 39">
            <a:extLst>
              <a:ext uri="{FF2B5EF4-FFF2-40B4-BE49-F238E27FC236}">
                <a16:creationId xmlns:a16="http://schemas.microsoft.com/office/drawing/2014/main" id="{439D5CC1-5EA9-6E67-7ED0-8CF169A9CD0E}"/>
              </a:ext>
            </a:extLst>
          </p:cNvPr>
          <p:cNvCxnSpPr>
            <a:cxnSpLocks/>
          </p:cNvCxnSpPr>
          <p:nvPr/>
        </p:nvCxnSpPr>
        <p:spPr>
          <a:xfrm flipV="1">
            <a:off x="4734526" y="5139991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箭頭接點 40">
            <a:extLst>
              <a:ext uri="{FF2B5EF4-FFF2-40B4-BE49-F238E27FC236}">
                <a16:creationId xmlns:a16="http://schemas.microsoft.com/office/drawing/2014/main" id="{0BE18513-56CA-7723-A853-A59FE538F500}"/>
              </a:ext>
            </a:extLst>
          </p:cNvPr>
          <p:cNvCxnSpPr>
            <a:cxnSpLocks/>
          </p:cNvCxnSpPr>
          <p:nvPr/>
        </p:nvCxnSpPr>
        <p:spPr>
          <a:xfrm flipV="1">
            <a:off x="5456940" y="5139991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AA108D4A-2D70-D2F4-BA03-472F6B0C8135}"/>
              </a:ext>
            </a:extLst>
          </p:cNvPr>
          <p:cNvSpPr txBox="1"/>
          <p:nvPr/>
        </p:nvSpPr>
        <p:spPr>
          <a:xfrm>
            <a:off x="3308607" y="5336267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圓角矩形 43">
                <a:extLst>
                  <a:ext uri="{FF2B5EF4-FFF2-40B4-BE49-F238E27FC236}">
                    <a16:creationId xmlns:a16="http://schemas.microsoft.com/office/drawing/2014/main" id="{6E92D372-707B-990C-5677-ABFB0EDD2AC2}"/>
                  </a:ext>
                </a:extLst>
              </p:cNvPr>
              <p:cNvSpPr/>
              <p:nvPr/>
            </p:nvSpPr>
            <p:spPr>
              <a:xfrm>
                <a:off x="5182030" y="3273307"/>
                <a:ext cx="555203" cy="46510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圓角矩形 43">
                <a:extLst>
                  <a:ext uri="{FF2B5EF4-FFF2-40B4-BE49-F238E27FC236}">
                    <a16:creationId xmlns:a16="http://schemas.microsoft.com/office/drawing/2014/main" id="{6E92D372-707B-990C-5677-ABFB0EDD2A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2030" y="3273307"/>
                <a:ext cx="555203" cy="46510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圓角矩形 46">
                <a:extLst>
                  <a:ext uri="{FF2B5EF4-FFF2-40B4-BE49-F238E27FC236}">
                    <a16:creationId xmlns:a16="http://schemas.microsoft.com/office/drawing/2014/main" id="{208F923A-C07F-9336-2A8D-148DF86F32EF}"/>
                  </a:ext>
                </a:extLst>
              </p:cNvPr>
              <p:cNvSpPr/>
              <p:nvPr/>
            </p:nvSpPr>
            <p:spPr>
              <a:xfrm>
                <a:off x="2248843" y="5445051"/>
                <a:ext cx="555203" cy="46510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TW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kumimoji="1" lang="en-US" altLang="zh-TW" b="0" i="1" baseline="-250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kumimoji="1" lang="zh-TW" altLang="en-US" baseline="-25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7" name="圓角矩形 46">
                <a:extLst>
                  <a:ext uri="{FF2B5EF4-FFF2-40B4-BE49-F238E27FC236}">
                    <a16:creationId xmlns:a16="http://schemas.microsoft.com/office/drawing/2014/main" id="{208F923A-C07F-9336-2A8D-148DF86F32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843" y="5445051"/>
                <a:ext cx="555203" cy="465105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圓角矩形 47">
                <a:extLst>
                  <a:ext uri="{FF2B5EF4-FFF2-40B4-BE49-F238E27FC236}">
                    <a16:creationId xmlns:a16="http://schemas.microsoft.com/office/drawing/2014/main" id="{3AAFEB0B-670C-44F4-929F-FF77BFF36766}"/>
                  </a:ext>
                </a:extLst>
              </p:cNvPr>
              <p:cNvSpPr/>
              <p:nvPr/>
            </p:nvSpPr>
            <p:spPr>
              <a:xfrm>
                <a:off x="4451809" y="5445051"/>
                <a:ext cx="555203" cy="46510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8" name="圓角矩形 47">
                <a:extLst>
                  <a:ext uri="{FF2B5EF4-FFF2-40B4-BE49-F238E27FC236}">
                    <a16:creationId xmlns:a16="http://schemas.microsoft.com/office/drawing/2014/main" id="{3AAFEB0B-670C-44F4-929F-FF77BFF367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1809" y="5445051"/>
                <a:ext cx="555203" cy="465105"/>
              </a:xfrm>
              <a:prstGeom prst="roundRect">
                <a:avLst/>
              </a:prstGeom>
              <a:blipFill>
                <a:blip r:embed="rId11"/>
                <a:stretch>
                  <a:fillRect l="-4255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圓角矩形 48">
                <a:extLst>
                  <a:ext uri="{FF2B5EF4-FFF2-40B4-BE49-F238E27FC236}">
                    <a16:creationId xmlns:a16="http://schemas.microsoft.com/office/drawing/2014/main" id="{59EE0DFB-89F9-3CC1-5DC1-D108E8C73741}"/>
                  </a:ext>
                </a:extLst>
              </p:cNvPr>
              <p:cNvSpPr/>
              <p:nvPr/>
            </p:nvSpPr>
            <p:spPr>
              <a:xfrm>
                <a:off x="5174221" y="5445051"/>
                <a:ext cx="555203" cy="46510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9" name="圓角矩形 48">
                <a:extLst>
                  <a:ext uri="{FF2B5EF4-FFF2-40B4-BE49-F238E27FC236}">
                    <a16:creationId xmlns:a16="http://schemas.microsoft.com/office/drawing/2014/main" id="{59EE0DFB-89F9-3CC1-5DC1-D108E8C737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4221" y="5445051"/>
                <a:ext cx="555203" cy="465105"/>
              </a:xfrm>
              <a:prstGeom prst="roundRect">
                <a:avLst/>
              </a:prstGeom>
              <a:blipFill>
                <a:blip r:embed="rId12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文字方塊 49">
            <a:extLst>
              <a:ext uri="{FF2B5EF4-FFF2-40B4-BE49-F238E27FC236}">
                <a16:creationId xmlns:a16="http://schemas.microsoft.com/office/drawing/2014/main" id="{4782AF22-6890-C7C6-11B4-E49023BCC087}"/>
              </a:ext>
            </a:extLst>
          </p:cNvPr>
          <p:cNvSpPr txBox="1"/>
          <p:nvPr/>
        </p:nvSpPr>
        <p:spPr>
          <a:xfrm>
            <a:off x="3306225" y="3195846"/>
            <a:ext cx="8463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……</a:t>
            </a:r>
            <a:endParaRPr kumimoji="1" lang="zh-TW" altLang="en-US" sz="2400" dirty="0"/>
          </a:p>
        </p:txBody>
      </p:sp>
      <p:sp>
        <p:nvSpPr>
          <p:cNvPr id="51" name="文字方塊 50">
            <a:extLst>
              <a:ext uri="{FF2B5EF4-FFF2-40B4-BE49-F238E27FC236}">
                <a16:creationId xmlns:a16="http://schemas.microsoft.com/office/drawing/2014/main" id="{A85894FF-15D2-4990-41DC-3797CEBC41B5}"/>
              </a:ext>
            </a:extLst>
          </p:cNvPr>
          <p:cNvSpPr txBox="1"/>
          <p:nvPr/>
        </p:nvSpPr>
        <p:spPr>
          <a:xfrm>
            <a:off x="2778842" y="6129446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/>
              <a:t>Input sequence</a:t>
            </a:r>
            <a:endParaRPr kumimoji="1" lang="zh-TW" altLang="en-US" b="1" dirty="0"/>
          </a:p>
        </p:txBody>
      </p:sp>
      <p:cxnSp>
        <p:nvCxnSpPr>
          <p:cNvPr id="52" name="直線箭頭接點 51">
            <a:extLst>
              <a:ext uri="{FF2B5EF4-FFF2-40B4-BE49-F238E27FC236}">
                <a16:creationId xmlns:a16="http://schemas.microsoft.com/office/drawing/2014/main" id="{C9EE1A76-88B2-97B8-52E6-5D10FC82A873}"/>
              </a:ext>
            </a:extLst>
          </p:cNvPr>
          <p:cNvCxnSpPr>
            <a:cxnSpLocks/>
          </p:cNvCxnSpPr>
          <p:nvPr/>
        </p:nvCxnSpPr>
        <p:spPr>
          <a:xfrm flipV="1">
            <a:off x="2526444" y="380404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箭頭接點 52">
            <a:extLst>
              <a:ext uri="{FF2B5EF4-FFF2-40B4-BE49-F238E27FC236}">
                <a16:creationId xmlns:a16="http://schemas.microsoft.com/office/drawing/2014/main" id="{72CEF067-EC75-D88C-AA69-CCB9C35A8DBF}"/>
              </a:ext>
            </a:extLst>
          </p:cNvPr>
          <p:cNvCxnSpPr>
            <a:cxnSpLocks/>
          </p:cNvCxnSpPr>
          <p:nvPr/>
        </p:nvCxnSpPr>
        <p:spPr>
          <a:xfrm flipV="1">
            <a:off x="1828042" y="3804040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圓角矩形 53">
            <a:extLst>
              <a:ext uri="{FF2B5EF4-FFF2-40B4-BE49-F238E27FC236}">
                <a16:creationId xmlns:a16="http://schemas.microsoft.com/office/drawing/2014/main" id="{1E3ABA0E-0F56-BA7F-4F49-6550375C6564}"/>
              </a:ext>
            </a:extLst>
          </p:cNvPr>
          <p:cNvSpPr/>
          <p:nvPr/>
        </p:nvSpPr>
        <p:spPr>
          <a:xfrm>
            <a:off x="6860958" y="5397054"/>
            <a:ext cx="555203" cy="4651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_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57" name="圓角矩形 56">
            <a:extLst>
              <a:ext uri="{FF2B5EF4-FFF2-40B4-BE49-F238E27FC236}">
                <a16:creationId xmlns:a16="http://schemas.microsoft.com/office/drawing/2014/main" id="{D02ED2D0-D980-8C22-C056-B89AFB0087E6}"/>
              </a:ext>
            </a:extLst>
          </p:cNvPr>
          <p:cNvSpPr/>
          <p:nvPr/>
        </p:nvSpPr>
        <p:spPr>
          <a:xfrm>
            <a:off x="6777737" y="3345490"/>
            <a:ext cx="4433985" cy="336785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FFN</a:t>
            </a:r>
            <a:r>
              <a:rPr kumimoji="1" lang="zh-TW" altLang="en-US" sz="2000" dirty="0">
                <a:solidFill>
                  <a:schemeClr val="tx1"/>
                </a:solidFill>
              </a:rPr>
              <a:t> </a:t>
            </a:r>
            <a:r>
              <a:rPr kumimoji="1" lang="en-US" altLang="zh-TW" sz="2000" dirty="0">
                <a:solidFill>
                  <a:schemeClr val="tx1"/>
                </a:solidFill>
              </a:rPr>
              <a:t>(linear layer(s))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cxnSp>
        <p:nvCxnSpPr>
          <p:cNvPr id="58" name="直線箭頭接點 57">
            <a:extLst>
              <a:ext uri="{FF2B5EF4-FFF2-40B4-BE49-F238E27FC236}">
                <a16:creationId xmlns:a16="http://schemas.microsoft.com/office/drawing/2014/main" id="{16D9C1FE-8A91-B03A-2377-8B83EC0DE09D}"/>
              </a:ext>
            </a:extLst>
          </p:cNvPr>
          <p:cNvCxnSpPr>
            <a:cxnSpLocks/>
          </p:cNvCxnSpPr>
          <p:nvPr/>
        </p:nvCxnSpPr>
        <p:spPr>
          <a:xfrm flipV="1">
            <a:off x="7135747" y="305287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箭頭接點 58">
            <a:extLst>
              <a:ext uri="{FF2B5EF4-FFF2-40B4-BE49-F238E27FC236}">
                <a16:creationId xmlns:a16="http://schemas.microsoft.com/office/drawing/2014/main" id="{62086DA5-5290-A670-AC1A-38D2A56FE1A2}"/>
              </a:ext>
            </a:extLst>
          </p:cNvPr>
          <p:cNvCxnSpPr>
            <a:cxnSpLocks/>
          </p:cNvCxnSpPr>
          <p:nvPr/>
        </p:nvCxnSpPr>
        <p:spPr>
          <a:xfrm flipV="1">
            <a:off x="7858162" y="305287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箭頭接點 59">
            <a:extLst>
              <a:ext uri="{FF2B5EF4-FFF2-40B4-BE49-F238E27FC236}">
                <a16:creationId xmlns:a16="http://schemas.microsoft.com/office/drawing/2014/main" id="{5A918736-41AC-8EE9-E232-C16FDD90E533}"/>
              </a:ext>
            </a:extLst>
          </p:cNvPr>
          <p:cNvCxnSpPr>
            <a:cxnSpLocks/>
          </p:cNvCxnSpPr>
          <p:nvPr/>
        </p:nvCxnSpPr>
        <p:spPr>
          <a:xfrm flipV="1">
            <a:off x="10785437" y="305287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箭頭接點 60">
            <a:extLst>
              <a:ext uri="{FF2B5EF4-FFF2-40B4-BE49-F238E27FC236}">
                <a16:creationId xmlns:a16="http://schemas.microsoft.com/office/drawing/2014/main" id="{CE5F32AD-EAE1-A054-DFF3-5593839A3D00}"/>
              </a:ext>
            </a:extLst>
          </p:cNvPr>
          <p:cNvCxnSpPr>
            <a:cxnSpLocks/>
          </p:cNvCxnSpPr>
          <p:nvPr/>
        </p:nvCxnSpPr>
        <p:spPr>
          <a:xfrm flipV="1">
            <a:off x="10063022" y="3052874"/>
            <a:ext cx="0" cy="24208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圓角矩形 61">
                <a:extLst>
                  <a:ext uri="{FF2B5EF4-FFF2-40B4-BE49-F238E27FC236}">
                    <a16:creationId xmlns:a16="http://schemas.microsoft.com/office/drawing/2014/main" id="{71810DFC-9484-4F06-0116-C8859C9ABBF2}"/>
                  </a:ext>
                </a:extLst>
              </p:cNvPr>
              <p:cNvSpPr/>
              <p:nvPr/>
            </p:nvSpPr>
            <p:spPr>
              <a:xfrm>
                <a:off x="4459559" y="3270703"/>
                <a:ext cx="555203" cy="46510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1" lang="en-US" altLang="zh-TW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圓角矩形 61">
                <a:extLst>
                  <a:ext uri="{FF2B5EF4-FFF2-40B4-BE49-F238E27FC236}">
                    <a16:creationId xmlns:a16="http://schemas.microsoft.com/office/drawing/2014/main" id="{71810DFC-9484-4F06-0116-C8859C9ABB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559" y="3270703"/>
                <a:ext cx="555203" cy="465105"/>
              </a:xfrm>
              <a:prstGeom prst="roundRect">
                <a:avLst/>
              </a:prstGeom>
              <a:blipFill>
                <a:blip r:embed="rId13"/>
                <a:stretch>
                  <a:fillRect l="-8696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8C29360F-E395-BEC8-9AF5-ECF378961DA5}"/>
                  </a:ext>
                </a:extLst>
              </p:cNvPr>
              <p:cNvSpPr/>
              <p:nvPr/>
            </p:nvSpPr>
            <p:spPr>
              <a:xfrm>
                <a:off x="2248941" y="3281329"/>
                <a:ext cx="555203" cy="46510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3" name="圓角矩形 62">
                <a:extLst>
                  <a:ext uri="{FF2B5EF4-FFF2-40B4-BE49-F238E27FC236}">
                    <a16:creationId xmlns:a16="http://schemas.microsoft.com/office/drawing/2014/main" id="{8C29360F-E395-BEC8-9AF5-ECF378961D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941" y="3281329"/>
                <a:ext cx="555203" cy="465105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B2575567-B447-B8EC-E46E-582ED19CA356}"/>
                  </a:ext>
                </a:extLst>
              </p:cNvPr>
              <p:cNvSpPr/>
              <p:nvPr/>
            </p:nvSpPr>
            <p:spPr>
              <a:xfrm>
                <a:off x="1535835" y="3273307"/>
                <a:ext cx="555203" cy="46510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4" name="圓角矩形 63">
                <a:extLst>
                  <a:ext uri="{FF2B5EF4-FFF2-40B4-BE49-F238E27FC236}">
                    <a16:creationId xmlns:a16="http://schemas.microsoft.com/office/drawing/2014/main" id="{B2575567-B447-B8EC-E46E-582ED19CA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835" y="3273307"/>
                <a:ext cx="555203" cy="465105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圓角矩形 64">
                <a:extLst>
                  <a:ext uri="{FF2B5EF4-FFF2-40B4-BE49-F238E27FC236}">
                    <a16:creationId xmlns:a16="http://schemas.microsoft.com/office/drawing/2014/main" id="{4C90679A-B23D-0A3F-2D94-6DDF798DBDCA}"/>
                  </a:ext>
                </a:extLst>
              </p:cNvPr>
              <p:cNvSpPr/>
              <p:nvPr/>
            </p:nvSpPr>
            <p:spPr>
              <a:xfrm>
                <a:off x="433242" y="4335480"/>
                <a:ext cx="555203" cy="465105"/>
              </a:xfrm>
              <a:prstGeom prst="round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TW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init</m:t>
                          </m:r>
                        </m:sub>
                      </m:sSub>
                    </m:oMath>
                  </m:oMathPara>
                </a14:m>
                <a:endParaRPr kumimoji="1" lang="zh-TW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5" name="圓角矩形 64">
                <a:extLst>
                  <a:ext uri="{FF2B5EF4-FFF2-40B4-BE49-F238E27FC236}">
                    <a16:creationId xmlns:a16="http://schemas.microsoft.com/office/drawing/2014/main" id="{4C90679A-B23D-0A3F-2D94-6DDF798DB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242" y="4335480"/>
                <a:ext cx="555203" cy="465105"/>
              </a:xfrm>
              <a:prstGeom prst="roundRect">
                <a:avLst/>
              </a:prstGeom>
              <a:blipFill>
                <a:blip r:embed="rId16"/>
                <a:stretch>
                  <a:fillRect l="-6522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線箭頭接點 65">
            <a:extLst>
              <a:ext uri="{FF2B5EF4-FFF2-40B4-BE49-F238E27FC236}">
                <a16:creationId xmlns:a16="http://schemas.microsoft.com/office/drawing/2014/main" id="{F9645189-5848-7448-BF59-C9E3DAD0EA6A}"/>
              </a:ext>
            </a:extLst>
          </p:cNvPr>
          <p:cNvCxnSpPr>
            <a:cxnSpLocks/>
          </p:cNvCxnSpPr>
          <p:nvPr/>
        </p:nvCxnSpPr>
        <p:spPr>
          <a:xfrm>
            <a:off x="1045007" y="4590483"/>
            <a:ext cx="338153" cy="0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24CF5AD8-03CD-B0B9-652B-DF4DB8FE9238}"/>
              </a:ext>
            </a:extLst>
          </p:cNvPr>
          <p:cNvSpPr txBox="1"/>
          <p:nvPr/>
        </p:nvSpPr>
        <p:spPr>
          <a:xfrm>
            <a:off x="2526444" y="1835327"/>
            <a:ext cx="2529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b="1" dirty="0"/>
              <a:t>輸出是</a:t>
            </a:r>
            <a:r>
              <a:rPr kumimoji="1" lang="en-US" altLang="zh-TW" b="1" dirty="0"/>
              <a:t> hidden states</a:t>
            </a:r>
            <a:endParaRPr kumimoji="1" lang="zh-TW" altLang="en-US" b="1" dirty="0"/>
          </a:p>
        </p:txBody>
      </p:sp>
      <p:cxnSp>
        <p:nvCxnSpPr>
          <p:cNvPr id="12" name="肘形接點 11">
            <a:extLst>
              <a:ext uri="{FF2B5EF4-FFF2-40B4-BE49-F238E27FC236}">
                <a16:creationId xmlns:a16="http://schemas.microsoft.com/office/drawing/2014/main" id="{F7BCD1C7-82B8-FFA2-09EC-A4BC0337536B}"/>
              </a:ext>
            </a:extLst>
          </p:cNvPr>
          <p:cNvCxnSpPr>
            <a:cxnSpLocks/>
            <a:stCxn id="44" idx="3"/>
            <a:endCxn id="6" idx="1"/>
          </p:cNvCxnSpPr>
          <p:nvPr/>
        </p:nvCxnSpPr>
        <p:spPr>
          <a:xfrm>
            <a:off x="5737233" y="3505860"/>
            <a:ext cx="1040505" cy="1042458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19C8A55-A2F5-4A64-598E-FCB4A79275C2}"/>
              </a:ext>
            </a:extLst>
          </p:cNvPr>
          <p:cNvSpPr txBox="1"/>
          <p:nvPr/>
        </p:nvSpPr>
        <p:spPr>
          <a:xfrm>
            <a:off x="5368375" y="6195910"/>
            <a:ext cx="25024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600" dirty="0">
                <a:solidFill>
                  <a:srgbClr val="FF0000"/>
                </a:solidFill>
              </a:rPr>
              <a:t>(Encoder </a:t>
            </a:r>
            <a:r>
              <a:rPr kumimoji="1" lang="zh-TW" altLang="en-US" sz="1600" dirty="0">
                <a:solidFill>
                  <a:srgbClr val="FF0000"/>
                </a:solidFill>
              </a:rPr>
              <a:t>的輸出有很多種被</a:t>
            </a:r>
            <a:r>
              <a:rPr kumimoji="1" lang="en-US" altLang="zh-TW" sz="1600" dirty="0">
                <a:solidFill>
                  <a:srgbClr val="FF0000"/>
                </a:solidFill>
              </a:rPr>
              <a:t>Decoder</a:t>
            </a:r>
            <a:r>
              <a:rPr kumimoji="1" lang="zh-TW" altLang="en-US" sz="1600" dirty="0">
                <a:solidFill>
                  <a:srgbClr val="FF0000"/>
                </a:solidFill>
              </a:rPr>
              <a:t>運用的方式</a:t>
            </a:r>
            <a:r>
              <a:rPr kumimoji="1" lang="en-US" altLang="zh-TW" sz="1600" dirty="0">
                <a:solidFill>
                  <a:srgbClr val="FF0000"/>
                </a:solidFill>
              </a:rPr>
              <a:t>)</a:t>
            </a:r>
            <a:endParaRPr kumimoji="1" lang="zh-TW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24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32" grpId="0"/>
      <p:bldP spid="37" grpId="0" animBg="1"/>
      <p:bldP spid="42" grpId="0"/>
      <p:bldP spid="44" grpId="0" animBg="1"/>
      <p:bldP spid="47" grpId="0" animBg="1"/>
      <p:bldP spid="48" grpId="0" animBg="1"/>
      <p:bldP spid="49" grpId="0" animBg="1"/>
      <p:bldP spid="50" grpId="0"/>
      <p:bldP spid="51" grpId="0"/>
      <p:bldP spid="62" grpId="0" animBg="1"/>
      <p:bldP spid="63" grpId="0" animBg="1"/>
      <p:bldP spid="64" grpId="0" animBg="1"/>
      <p:bldP spid="65" grpId="0" animBg="1"/>
      <p:bldP spid="3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CC3B5F-B5EC-208E-6BBA-0B43B7F5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ea typeface="新細明體"/>
                <a:cs typeface="Calibri" panose="020F0502020204030204" pitchFamily="34" charset="0"/>
              </a:rPr>
              <a:t>Machine Translation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CB67BCF-572F-7AAE-B01A-A501EDA52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85F82A2-9B47-4E13-2F9B-09043A1F3FD5}"/>
              </a:ext>
            </a:extLst>
          </p:cNvPr>
          <p:cNvSpPr/>
          <p:nvPr/>
        </p:nvSpPr>
        <p:spPr>
          <a:xfrm>
            <a:off x="5130321" y="2460687"/>
            <a:ext cx="1778957" cy="11391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400" dirty="0">
                <a:solidFill>
                  <a:schemeClr val="tx1"/>
                </a:solidFill>
              </a:rPr>
              <a:t>Machine Translation Model</a:t>
            </a:r>
            <a:endParaRPr kumimoji="1" lang="zh-TW" altLang="en-US" sz="2400" dirty="0">
              <a:solidFill>
                <a:schemeClr val="tx1"/>
              </a:solidFill>
            </a:endParaRPr>
          </a:p>
        </p:txBody>
      </p:sp>
      <p:cxnSp>
        <p:nvCxnSpPr>
          <p:cNvPr id="6" name="直線箭頭接點 5">
            <a:extLst>
              <a:ext uri="{FF2B5EF4-FFF2-40B4-BE49-F238E27FC236}">
                <a16:creationId xmlns:a16="http://schemas.microsoft.com/office/drawing/2014/main" id="{8082D8FA-EF55-A5A4-C9FB-749E16365B68}"/>
              </a:ext>
            </a:extLst>
          </p:cNvPr>
          <p:cNvCxnSpPr>
            <a:cxnSpLocks/>
          </p:cNvCxnSpPr>
          <p:nvPr/>
        </p:nvCxnSpPr>
        <p:spPr>
          <a:xfrm>
            <a:off x="7035277" y="310448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圓角矩形 6">
            <a:extLst>
              <a:ext uri="{FF2B5EF4-FFF2-40B4-BE49-F238E27FC236}">
                <a16:creationId xmlns:a16="http://schemas.microsoft.com/office/drawing/2014/main" id="{84B9826D-0979-FF10-FC32-6018E22C17EC}"/>
              </a:ext>
            </a:extLst>
          </p:cNvPr>
          <p:cNvSpPr/>
          <p:nvPr/>
        </p:nvSpPr>
        <p:spPr>
          <a:xfrm>
            <a:off x="652462" y="2678066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TW" sz="2000" dirty="0">
                <a:solidFill>
                  <a:schemeClr val="tx1"/>
                </a:solidFill>
              </a:rPr>
              <a:t>Yet not nearly enough has been invested in this effort.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6AB28919-3FB1-7C98-D857-9CD64912E853}"/>
              </a:ext>
            </a:extLst>
          </p:cNvPr>
          <p:cNvSpPr/>
          <p:nvPr/>
        </p:nvSpPr>
        <p:spPr>
          <a:xfrm>
            <a:off x="7866771" y="2699723"/>
            <a:ext cx="3638713" cy="83132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但目前這方面的投入還遠遠不夠。</a:t>
            </a: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997463E9-C332-65C9-9236-FE1026F80DD6}"/>
              </a:ext>
            </a:extLst>
          </p:cNvPr>
          <p:cNvCxnSpPr/>
          <p:nvPr/>
        </p:nvCxnSpPr>
        <p:spPr>
          <a:xfrm>
            <a:off x="4337469" y="3104483"/>
            <a:ext cx="7086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0876815-62AD-E9FA-49E2-A5D1EE072A74}"/>
              </a:ext>
            </a:extLst>
          </p:cNvPr>
          <p:cNvSpPr txBox="1"/>
          <p:nvPr/>
        </p:nvSpPr>
        <p:spPr>
          <a:xfrm>
            <a:off x="594859" y="1848384"/>
            <a:ext cx="28267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b="1" dirty="0"/>
              <a:t>Translation, EN-ZH (WMT-19 dataset </a:t>
            </a:r>
            <a:r>
              <a:rPr kumimoji="1" lang="en-US" altLang="zh-TW" sz="2000" b="1" baseline="30000" dirty="0"/>
              <a:t>[1]</a:t>
            </a:r>
            <a:r>
              <a:rPr kumimoji="1" lang="en-US" altLang="zh-TW" sz="2000" b="1" dirty="0"/>
              <a:t>)</a:t>
            </a:r>
            <a:endParaRPr kumimoji="1" lang="zh-TW" altLang="en-US" sz="2000" b="1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E5FD3AA-C42B-31BC-4118-4729057045A2}"/>
              </a:ext>
            </a:extLst>
          </p:cNvPr>
          <p:cNvSpPr txBox="1"/>
          <p:nvPr/>
        </p:nvSpPr>
        <p:spPr>
          <a:xfrm>
            <a:off x="3641642" y="6246841"/>
            <a:ext cx="490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200" dirty="0"/>
              <a:t>Figure source: https://www2.statmt.org/wmt24/</a:t>
            </a:r>
            <a:r>
              <a:rPr kumimoji="1" lang="en-US" altLang="zh-TW" sz="1200" dirty="0" err="1"/>
              <a:t>mtdata</a:t>
            </a:r>
            <a:r>
              <a:rPr kumimoji="1" lang="en-US" altLang="zh-TW" sz="1200" dirty="0"/>
              <a:t>/</a:t>
            </a:r>
          </a:p>
          <a:p>
            <a:r>
              <a:rPr kumimoji="1" lang="en-US" altLang="zh-TW" sz="1200" dirty="0"/>
              <a:t>[1] https://</a:t>
            </a:r>
            <a:r>
              <a:rPr kumimoji="1" lang="en-US" altLang="zh-TW" sz="1200" dirty="0" err="1"/>
              <a:t>huggingface.co</a:t>
            </a:r>
            <a:r>
              <a:rPr kumimoji="1" lang="en-US" altLang="zh-TW" sz="1200" dirty="0"/>
              <a:t>/datasets/</a:t>
            </a:r>
            <a:r>
              <a:rPr kumimoji="1" lang="en-US" altLang="zh-TW" sz="1200" dirty="0" err="1"/>
              <a:t>wmt</a:t>
            </a:r>
            <a:r>
              <a:rPr kumimoji="1" lang="en-US" altLang="zh-TW" sz="1200" dirty="0"/>
              <a:t>/wmt19/viewer/</a:t>
            </a:r>
            <a:r>
              <a:rPr kumimoji="1" lang="en-US" altLang="zh-TW" sz="1200" dirty="0" err="1"/>
              <a:t>zh-en</a:t>
            </a:r>
            <a:endParaRPr kumimoji="1" lang="zh-TW" altLang="en-US" sz="1200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A4B5AD5-D44A-0977-D728-EB670F0774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3"/>
          <a:stretch/>
        </p:blipFill>
        <p:spPr>
          <a:xfrm>
            <a:off x="2209800" y="4036485"/>
            <a:ext cx="7772400" cy="189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9017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45C4EA-0221-F241-375A-6D3155DD0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3658902-D0CD-CCD2-3F00-43B62E3BBC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112" y="698830"/>
            <a:ext cx="9151776" cy="526482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98B69D55-0AF8-5594-8199-B6201BAE0577}"/>
              </a:ext>
            </a:extLst>
          </p:cNvPr>
          <p:cNvSpPr txBox="1"/>
          <p:nvPr/>
        </p:nvSpPr>
        <p:spPr>
          <a:xfrm>
            <a:off x="9814686" y="4208107"/>
            <a:ext cx="131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 err="1">
                <a:solidFill>
                  <a:srgbClr val="0070C0"/>
                </a:solidFill>
              </a:rPr>
              <a:t>OpenAI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34E68DC-BD30-8156-D5D7-E93EBA19C2F7}"/>
              </a:ext>
            </a:extLst>
          </p:cNvPr>
          <p:cNvSpPr txBox="1"/>
          <p:nvPr/>
        </p:nvSpPr>
        <p:spPr>
          <a:xfrm>
            <a:off x="765111" y="4206352"/>
            <a:ext cx="1411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Sakana AI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80D19FC-6EB0-4E19-AE25-DB765FD97692}"/>
              </a:ext>
            </a:extLst>
          </p:cNvPr>
          <p:cNvSpPr txBox="1"/>
          <p:nvPr/>
        </p:nvSpPr>
        <p:spPr>
          <a:xfrm>
            <a:off x="5011387" y="3888756"/>
            <a:ext cx="131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Cohere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09C39924-8466-9C65-0F2C-B67FB074C2B4}"/>
              </a:ext>
            </a:extLst>
          </p:cNvPr>
          <p:cNvSpPr txBox="1"/>
          <p:nvPr/>
        </p:nvSpPr>
        <p:spPr>
          <a:xfrm>
            <a:off x="5439987" y="5004319"/>
            <a:ext cx="1312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NEAR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708CDF4-F66D-AA4A-0BBB-78B6404978FC}"/>
              </a:ext>
            </a:extLst>
          </p:cNvPr>
          <p:cNvSpPr txBox="1"/>
          <p:nvPr/>
        </p:nvSpPr>
        <p:spPr>
          <a:xfrm>
            <a:off x="2082819" y="2679883"/>
            <a:ext cx="1891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Essential AI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960FB2E-F740-FFF1-25A6-D1B3C112C612}"/>
              </a:ext>
            </a:extLst>
          </p:cNvPr>
          <p:cNvSpPr txBox="1"/>
          <p:nvPr/>
        </p:nvSpPr>
        <p:spPr>
          <a:xfrm>
            <a:off x="6595727" y="2679883"/>
            <a:ext cx="177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Anthropic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DE5F3D4-5658-5E7D-AEA8-A32B6B92DA8E}"/>
              </a:ext>
            </a:extLst>
          </p:cNvPr>
          <p:cNvSpPr txBox="1"/>
          <p:nvPr/>
        </p:nvSpPr>
        <p:spPr>
          <a:xfrm>
            <a:off x="8699974" y="2670632"/>
            <a:ext cx="1770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>
                <a:solidFill>
                  <a:srgbClr val="0070C0"/>
                </a:solidFill>
              </a:rPr>
              <a:t> Inceptive</a:t>
            </a:r>
            <a:endParaRPr kumimoji="1" lang="zh-TW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6D4BAF7-A3A9-B0B8-64BF-5E67A6D78254}"/>
              </a:ext>
            </a:extLst>
          </p:cNvPr>
          <p:cNvSpPr txBox="1"/>
          <p:nvPr/>
        </p:nvSpPr>
        <p:spPr>
          <a:xfrm>
            <a:off x="7574973" y="5963653"/>
            <a:ext cx="4147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dirty="0"/>
              <a:t>https://</a:t>
            </a:r>
            <a:r>
              <a:rPr kumimoji="1" lang="en" altLang="zh-TW" dirty="0" err="1"/>
              <a:t>arxiv.org</a:t>
            </a:r>
            <a:r>
              <a:rPr kumimoji="1" lang="en" altLang="zh-TW" dirty="0"/>
              <a:t>/abs/1706.03762v6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65807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D622F-6DF5-BAFE-B825-CD03712FF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13E8C7-B1DC-EA6C-FFAC-6749507E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dirty="0"/>
              <a:t>Transformer </a:t>
            </a:r>
            <a:r>
              <a:rPr kumimoji="1" lang="zh-TW" altLang="en-US" dirty="0"/>
              <a:t>架構的後續應用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3D7FD1-7E04-2941-C159-C50AF8FC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403A1FC-F155-4AD1-D7F4-67127F93D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4041" y="3595254"/>
            <a:ext cx="1213026" cy="201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C7382E0-053E-F76C-60B6-2B01EDB17B98}"/>
              </a:ext>
            </a:extLst>
          </p:cNvPr>
          <p:cNvSpPr txBox="1"/>
          <p:nvPr/>
        </p:nvSpPr>
        <p:spPr>
          <a:xfrm>
            <a:off x="653143" y="2257205"/>
            <a:ext cx="4472474" cy="234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/>
              <a:t>Generative Pre-training (GPT) series</a:t>
            </a:r>
            <a:endParaRPr kumimoji="1" lang="en" altLang="zh-TW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BERT (Bidirectional encoder representations from transformers)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000" dirty="0">
                <a:hlinkClick r:id="rId3"/>
              </a:rPr>
              <a:t>Devlin et al., 2018</a:t>
            </a:r>
            <a:endParaRPr kumimoji="1" lang="en-US" altLang="zh-TW" sz="2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7977B06-16B5-D940-7133-3B0433D4C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249" y="1517710"/>
            <a:ext cx="3619047" cy="51598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6F27AF5-C636-B56D-135C-9C735963C388}"/>
              </a:ext>
            </a:extLst>
          </p:cNvPr>
          <p:cNvSpPr/>
          <p:nvPr/>
        </p:nvSpPr>
        <p:spPr>
          <a:xfrm>
            <a:off x="7133249" y="3206554"/>
            <a:ext cx="1793196" cy="3331024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289EED-96B4-0EE2-234B-E9D264E8AA88}"/>
              </a:ext>
            </a:extLst>
          </p:cNvPr>
          <p:cNvSpPr txBox="1"/>
          <p:nvPr/>
        </p:nvSpPr>
        <p:spPr>
          <a:xfrm>
            <a:off x="5963410" y="4631416"/>
            <a:ext cx="953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solidFill>
                  <a:srgbClr val="FF9300"/>
                </a:solidFill>
              </a:rPr>
              <a:t>Encoder</a:t>
            </a:r>
            <a:endParaRPr kumimoji="1" lang="zh-TW" altLang="en-US" b="1" dirty="0">
              <a:solidFill>
                <a:srgbClr val="FF93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14C3B7-7BD5-26DB-D5E3-A1155E716891}"/>
              </a:ext>
            </a:extLst>
          </p:cNvPr>
          <p:cNvSpPr txBox="1"/>
          <p:nvPr/>
        </p:nvSpPr>
        <p:spPr>
          <a:xfrm>
            <a:off x="6183268" y="4220820"/>
            <a:ext cx="1026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/>
              <a:t>N=12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73A1884-478F-9158-16C1-FD7CFFE2DB79}"/>
              </a:ext>
            </a:extLst>
          </p:cNvPr>
          <p:cNvSpPr txBox="1"/>
          <p:nvPr/>
        </p:nvSpPr>
        <p:spPr>
          <a:xfrm>
            <a:off x="5125617" y="5636957"/>
            <a:ext cx="970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en" altLang="zh-TW" sz="1600" dirty="0"/>
              <a:t>BERT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329F0-994C-60CF-37AD-2F2E280FF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061" y="3385823"/>
            <a:ext cx="1033417" cy="103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FD20F174-4877-B837-4651-39DBEEF54717}"/>
              </a:ext>
            </a:extLst>
          </p:cNvPr>
          <p:cNvSpPr txBox="1"/>
          <p:nvPr/>
        </p:nvSpPr>
        <p:spPr>
          <a:xfrm>
            <a:off x="10746577" y="4431518"/>
            <a:ext cx="970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(</a:t>
            </a:r>
            <a:r>
              <a:rPr kumimoji="1" lang="en" altLang="zh-TW" sz="1600" dirty="0"/>
              <a:t>GPT</a:t>
            </a:r>
            <a:r>
              <a:rPr kumimoji="1" lang="en-US" altLang="zh-TW" sz="1600" dirty="0"/>
              <a:t>)</a:t>
            </a:r>
            <a:endParaRPr kumimoji="1" lang="zh-TW" altLang="en-US" sz="1600" dirty="0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8BC4BA32-C7A0-7162-4CF2-CC0BE22EE416}"/>
              </a:ext>
            </a:extLst>
          </p:cNvPr>
          <p:cNvSpPr/>
          <p:nvPr/>
        </p:nvSpPr>
        <p:spPr>
          <a:xfrm>
            <a:off x="4364182" y="3023755"/>
            <a:ext cx="2845454" cy="339180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97288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72867D-BAE7-FE54-26EC-B7975F91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先</a:t>
            </a:r>
            <a:r>
              <a:rPr kumimoji="1" lang="en-US" altLang="zh-TW" dirty="0"/>
              <a:t> Pre-training</a:t>
            </a:r>
            <a:r>
              <a:rPr kumimoji="1" lang="zh-TW" altLang="en-US" dirty="0"/>
              <a:t>，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</a:t>
            </a:r>
            <a:r>
              <a:rPr kumimoji="1" lang="zh-TW" altLang="en-US" dirty="0"/>
              <a:t> </a:t>
            </a:r>
            <a:r>
              <a:rPr kumimoji="1" lang="en-US" altLang="zh-TW" dirty="0"/>
              <a:t>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84A643A-0C0A-2628-AAD2-9D4FEF8F0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CB61D7AC-56C0-E3AD-F8C1-D0E6E1FFCDA0}"/>
              </a:ext>
            </a:extLst>
          </p:cNvPr>
          <p:cNvSpPr/>
          <p:nvPr/>
        </p:nvSpPr>
        <p:spPr>
          <a:xfrm>
            <a:off x="2133897" y="2727701"/>
            <a:ext cx="2557219" cy="1325105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Pre-training</a:t>
            </a:r>
            <a:endParaRPr kumimoji="1" lang="zh-TW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07C80630-6F48-071F-F928-16865BD1E686}"/>
              </a:ext>
            </a:extLst>
          </p:cNvPr>
          <p:cNvSpPr/>
          <p:nvPr/>
        </p:nvSpPr>
        <p:spPr>
          <a:xfrm>
            <a:off x="6956157" y="2727702"/>
            <a:ext cx="2557219" cy="1325105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b="1" dirty="0">
                <a:solidFill>
                  <a:schemeClr val="tx1"/>
                </a:solidFill>
              </a:rPr>
              <a:t>Fine-tuning</a:t>
            </a:r>
            <a:endParaRPr kumimoji="1" lang="zh-TW" altLang="en-US" sz="2800" dirty="0"/>
          </a:p>
        </p:txBody>
      </p:sp>
      <p:cxnSp>
        <p:nvCxnSpPr>
          <p:cNvPr id="7" name="Google Shape;195;p17">
            <a:extLst>
              <a:ext uri="{FF2B5EF4-FFF2-40B4-BE49-F238E27FC236}">
                <a16:creationId xmlns:a16="http://schemas.microsoft.com/office/drawing/2014/main" id="{A42C9718-A3A1-C827-6BE8-93B311EC9440}"/>
              </a:ext>
            </a:extLst>
          </p:cNvPr>
          <p:cNvCxnSpPr>
            <a:cxnSpLocks/>
          </p:cNvCxnSpPr>
          <p:nvPr/>
        </p:nvCxnSpPr>
        <p:spPr>
          <a:xfrm>
            <a:off x="5176731" y="3399151"/>
            <a:ext cx="1293811" cy="0"/>
          </a:xfrm>
          <a:prstGeom prst="straightConnector1">
            <a:avLst/>
          </a:pr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724D3D-D6A7-9A27-68C2-CCD45EB287C3}"/>
              </a:ext>
            </a:extLst>
          </p:cNvPr>
          <p:cNvSpPr txBox="1"/>
          <p:nvPr/>
        </p:nvSpPr>
        <p:spPr>
          <a:xfrm>
            <a:off x="1424320" y="4533254"/>
            <a:ext cx="3976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dirty="0">
                <a:solidFill>
                  <a:srgbClr val="FF0000"/>
                </a:solidFill>
                <a:ea typeface="Microsoft JhengHei" panose="020B0604030504040204" pitchFamily="34" charset="-120"/>
              </a:rPr>
              <a:t>大量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資料上進行訓練，通常是自監督式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(Self-Supervised Training, SSL)</a:t>
            </a:r>
            <a:endParaRPr kumimoji="1" lang="zh-TW" altLang="en-US" dirty="0">
              <a:ea typeface="Microsoft JhengHei" panose="020B0604030504040204" pitchFamily="34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AFA3B6E-1EDC-9352-30A0-71896FB0BC66}"/>
              </a:ext>
            </a:extLst>
          </p:cNvPr>
          <p:cNvSpPr txBox="1"/>
          <p:nvPr/>
        </p:nvSpPr>
        <p:spPr>
          <a:xfrm>
            <a:off x="6444711" y="4533254"/>
            <a:ext cx="3771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zh-TW" altLang="en-US" dirty="0">
                <a:ea typeface="Microsoft JhengHei" panose="020B0604030504040204" pitchFamily="34" charset="-120"/>
              </a:rPr>
              <a:t>在</a:t>
            </a:r>
            <a:r>
              <a:rPr kumimoji="1" lang="zh-TW" altLang="en-US" b="1" dirty="0">
                <a:solidFill>
                  <a:srgbClr val="FF0000"/>
                </a:solidFill>
                <a:ea typeface="Microsoft JhengHei" panose="020B0604030504040204" pitchFamily="34" charset="-120"/>
              </a:rPr>
              <a:t>目標</a:t>
            </a:r>
            <a:r>
              <a:rPr kumimoji="1" lang="zh-TW" altLang="en-US" dirty="0">
                <a:ea typeface="Microsoft JhengHei" panose="020B0604030504040204" pitchFamily="34" charset="-120"/>
              </a:rPr>
              <a:t>資料上</a:t>
            </a:r>
            <a:r>
              <a:rPr kumimoji="1" lang="en-US" altLang="zh-TW" dirty="0">
                <a:ea typeface="Microsoft JhengHei" panose="020B0604030504040204" pitchFamily="34" charset="-120"/>
              </a:rPr>
              <a:t> (Down-stream tasks, </a:t>
            </a:r>
            <a:r>
              <a:rPr kumimoji="1" lang="zh-TW" altLang="en-US" dirty="0">
                <a:ea typeface="Microsoft JhengHei" panose="020B0604030504040204" pitchFamily="34" charset="-120"/>
              </a:rPr>
              <a:t>下游任務</a:t>
            </a:r>
            <a:r>
              <a:rPr kumimoji="1" lang="en-US" altLang="zh-TW" dirty="0">
                <a:ea typeface="Microsoft JhengHei" panose="020B0604030504040204" pitchFamily="34" charset="-120"/>
              </a:rPr>
              <a:t>) </a:t>
            </a:r>
            <a:r>
              <a:rPr kumimoji="1" lang="zh-TW" altLang="en-US" dirty="0">
                <a:ea typeface="Microsoft JhengHei" panose="020B0604030504040204" pitchFamily="34" charset="-120"/>
              </a:rPr>
              <a:t>進行訓練，通常是監督式 </a:t>
            </a:r>
            <a:r>
              <a:rPr kumimoji="1" lang="en-US" altLang="zh-TW" dirty="0">
                <a:ea typeface="Microsoft JhengHei" panose="020B0604030504040204" pitchFamily="34" charset="-120"/>
              </a:rPr>
              <a:t>(Supervised Training)</a:t>
            </a:r>
            <a:r>
              <a:rPr kumimoji="1" lang="zh-TW" altLang="en-US" dirty="0">
                <a:ea typeface="Microsoft JhengHei" panose="020B0604030504040204" pitchFamily="34" charset="-120"/>
              </a:rPr>
              <a:t>，也就是需要有標註的資料才能進行模型訓練</a:t>
            </a:r>
          </a:p>
        </p:txBody>
      </p:sp>
    </p:spTree>
    <p:extLst>
      <p:ext uri="{BB962C8B-B14F-4D97-AF65-F5344CB8AC3E}">
        <p14:creationId xmlns:p14="http://schemas.microsoft.com/office/powerpoint/2010/main" val="3023047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15187-1ECF-1517-4D0A-0E8C6F9D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Model Training: Pre-training and Fine-Tuning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8B922A0-CDE9-84DB-12F2-296E5B0B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36</a:t>
            </a:fld>
            <a:endParaRPr kumimoji="1" lang="zh-TW" altLang="en-US"/>
          </a:p>
        </p:txBody>
      </p:sp>
      <p:sp>
        <p:nvSpPr>
          <p:cNvPr id="6" name="Google Shape;225;p17">
            <a:extLst>
              <a:ext uri="{FF2B5EF4-FFF2-40B4-BE49-F238E27FC236}">
                <a16:creationId xmlns:a16="http://schemas.microsoft.com/office/drawing/2014/main" id="{13CE5B6C-303C-7FF7-B5E8-EF5D97750445}"/>
              </a:ext>
            </a:extLst>
          </p:cNvPr>
          <p:cNvSpPr txBox="1"/>
          <p:nvPr/>
        </p:nvSpPr>
        <p:spPr>
          <a:xfrm>
            <a:off x="1965207" y="6308224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Google Shape;204;p17">
            <a:extLst>
              <a:ext uri="{FF2B5EF4-FFF2-40B4-BE49-F238E27FC236}">
                <a16:creationId xmlns:a16="http://schemas.microsoft.com/office/drawing/2014/main" id="{200D5F7D-EC92-A047-C243-0E6078703D15}"/>
              </a:ext>
            </a:extLst>
          </p:cNvPr>
          <p:cNvSpPr/>
          <p:nvPr/>
        </p:nvSpPr>
        <p:spPr>
          <a:xfrm>
            <a:off x="4720541" y="2754280"/>
            <a:ext cx="3171707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dirty="0"/>
              <a:t>Model (e.g., </a:t>
            </a:r>
            <a:r>
              <a:rPr lang="en" altLang="zh-TW" dirty="0"/>
              <a:t>Word2vec, </a:t>
            </a:r>
            <a:r>
              <a:rPr lang="en-US" altLang="zh-TW" dirty="0"/>
              <a:t>BERT)</a:t>
            </a:r>
            <a:endParaRPr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112DF0D-0BA1-095A-B277-7580512D5E6A}"/>
              </a:ext>
            </a:extLst>
          </p:cNvPr>
          <p:cNvSpPr txBox="1"/>
          <p:nvPr/>
        </p:nvSpPr>
        <p:spPr>
          <a:xfrm>
            <a:off x="914397" y="2003011"/>
            <a:ext cx="6747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00B050"/>
                </a:solidFill>
              </a:rPr>
              <a:t>Step1: Pre-training</a:t>
            </a:r>
            <a:r>
              <a:rPr kumimoji="1" lang="zh-TW" altLang="en-US" sz="2400" b="1" dirty="0">
                <a:solidFill>
                  <a:srgbClr val="00B050"/>
                </a:solidFill>
              </a:rPr>
              <a:t> </a:t>
            </a:r>
            <a:r>
              <a:rPr kumimoji="1" lang="en-US" altLang="zh-TW" sz="2400" b="1" dirty="0">
                <a:solidFill>
                  <a:srgbClr val="00B050"/>
                </a:solidFill>
              </a:rPr>
              <a:t>(use large-scale corpora)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cxnSp>
        <p:nvCxnSpPr>
          <p:cNvPr id="9" name="直線箭頭接點 8">
            <a:extLst>
              <a:ext uri="{FF2B5EF4-FFF2-40B4-BE49-F238E27FC236}">
                <a16:creationId xmlns:a16="http://schemas.microsoft.com/office/drawing/2014/main" id="{A926759D-295A-C5E6-4913-BCC77A64AD1F}"/>
              </a:ext>
            </a:extLst>
          </p:cNvPr>
          <p:cNvCxnSpPr>
            <a:cxnSpLocks/>
          </p:cNvCxnSpPr>
          <p:nvPr/>
        </p:nvCxnSpPr>
        <p:spPr>
          <a:xfrm>
            <a:off x="3710867" y="3141580"/>
            <a:ext cx="7457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2DC1D34-6D1E-E412-F777-90823B5401B9}"/>
              </a:ext>
            </a:extLst>
          </p:cNvPr>
          <p:cNvSpPr txBox="1"/>
          <p:nvPr/>
        </p:nvSpPr>
        <p:spPr>
          <a:xfrm>
            <a:off x="914398" y="2920446"/>
            <a:ext cx="270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Open a [MASK] account</a:t>
            </a:r>
            <a:endParaRPr kumimoji="1" lang="zh-TW" altLang="en-US" sz="2000" dirty="0"/>
          </a:p>
        </p:txBody>
      </p:sp>
      <p:cxnSp>
        <p:nvCxnSpPr>
          <p:cNvPr id="13" name="直線箭頭接點 12">
            <a:extLst>
              <a:ext uri="{FF2B5EF4-FFF2-40B4-BE49-F238E27FC236}">
                <a16:creationId xmlns:a16="http://schemas.microsoft.com/office/drawing/2014/main" id="{F71563FB-461F-EC3F-320E-1AE1052EBF76}"/>
              </a:ext>
            </a:extLst>
          </p:cNvPr>
          <p:cNvCxnSpPr>
            <a:cxnSpLocks/>
          </p:cNvCxnSpPr>
          <p:nvPr/>
        </p:nvCxnSpPr>
        <p:spPr>
          <a:xfrm>
            <a:off x="8080160" y="3159703"/>
            <a:ext cx="7457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8D08123-F6A8-895C-3D2B-E66D57D158AD}"/>
              </a:ext>
            </a:extLst>
          </p:cNvPr>
          <p:cNvSpPr txBox="1"/>
          <p:nvPr/>
        </p:nvSpPr>
        <p:spPr>
          <a:xfrm>
            <a:off x="9145478" y="2959648"/>
            <a:ext cx="745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bank</a:t>
            </a:r>
            <a:endParaRPr kumimoji="1" lang="zh-TW" altLang="en-US" sz="20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33B8DF6-DDC7-9DAF-2BA7-7C94D299822E}"/>
              </a:ext>
            </a:extLst>
          </p:cNvPr>
          <p:cNvSpPr txBox="1"/>
          <p:nvPr/>
        </p:nvSpPr>
        <p:spPr>
          <a:xfrm>
            <a:off x="914397" y="4229977"/>
            <a:ext cx="7911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b="1" dirty="0">
                <a:solidFill>
                  <a:srgbClr val="00B050"/>
                </a:solidFill>
              </a:rPr>
              <a:t>Step2: Fine-Tuning (use datasets from target tasks)</a:t>
            </a:r>
            <a:endParaRPr kumimoji="1" lang="zh-TW" altLang="en-US" sz="2400" b="1" dirty="0">
              <a:solidFill>
                <a:srgbClr val="00B050"/>
              </a:solidFill>
            </a:endParaRPr>
          </a:p>
        </p:txBody>
      </p:sp>
      <p:sp>
        <p:nvSpPr>
          <p:cNvPr id="16" name="Google Shape;204;p17">
            <a:extLst>
              <a:ext uri="{FF2B5EF4-FFF2-40B4-BE49-F238E27FC236}">
                <a16:creationId xmlns:a16="http://schemas.microsoft.com/office/drawing/2014/main" id="{44BB08D8-3D70-2669-A344-B6D6D79FD871}"/>
              </a:ext>
            </a:extLst>
          </p:cNvPr>
          <p:cNvSpPr/>
          <p:nvPr/>
        </p:nvSpPr>
        <p:spPr>
          <a:xfrm>
            <a:off x="4720541" y="4889926"/>
            <a:ext cx="3171707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altLang="zh-TW" dirty="0"/>
              <a:t>Model (e.g., </a:t>
            </a:r>
            <a:r>
              <a:rPr lang="en" altLang="zh-TW" dirty="0"/>
              <a:t>Word2vec + RNN; </a:t>
            </a:r>
            <a:r>
              <a:rPr lang="en-US" altLang="zh-TW" dirty="0"/>
              <a:t>BERT + Classifier)</a:t>
            </a:r>
            <a:endParaRPr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id="{49A09B0D-8277-6DF3-968C-29593DE5FA32}"/>
              </a:ext>
            </a:extLst>
          </p:cNvPr>
          <p:cNvCxnSpPr>
            <a:cxnSpLocks/>
          </p:cNvCxnSpPr>
          <p:nvPr/>
        </p:nvCxnSpPr>
        <p:spPr>
          <a:xfrm>
            <a:off x="3710867" y="5277226"/>
            <a:ext cx="7457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7178F6AA-4DCE-4234-8B7A-0987A6383CC1}"/>
              </a:ext>
            </a:extLst>
          </p:cNvPr>
          <p:cNvSpPr txBox="1"/>
          <p:nvPr/>
        </p:nvSpPr>
        <p:spPr>
          <a:xfrm>
            <a:off x="914398" y="5056092"/>
            <a:ext cx="2700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000" dirty="0"/>
              <a:t>It was a good movie!</a:t>
            </a:r>
            <a:endParaRPr kumimoji="1" lang="zh-TW" altLang="en-US" sz="2000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19908D8-0CAC-1259-B1A5-9DF525F8A467}"/>
              </a:ext>
            </a:extLst>
          </p:cNvPr>
          <p:cNvCxnSpPr>
            <a:cxnSpLocks/>
          </p:cNvCxnSpPr>
          <p:nvPr/>
        </p:nvCxnSpPr>
        <p:spPr>
          <a:xfrm>
            <a:off x="8541799" y="5295349"/>
            <a:ext cx="74572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45E61B6-C37C-3465-C508-3B216C5BD09B}"/>
              </a:ext>
            </a:extLst>
          </p:cNvPr>
          <p:cNvSpPr txBox="1"/>
          <p:nvPr/>
        </p:nvSpPr>
        <p:spPr>
          <a:xfrm>
            <a:off x="9473211" y="5119561"/>
            <a:ext cx="1210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Positive</a:t>
            </a:r>
            <a:endParaRPr kumimoji="1" lang="zh-TW" altLang="en-US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87BC3C1-050B-4641-2D87-8A9B0B56134E}"/>
              </a:ext>
            </a:extLst>
          </p:cNvPr>
          <p:cNvSpPr/>
          <p:nvPr/>
        </p:nvSpPr>
        <p:spPr>
          <a:xfrm>
            <a:off x="7901133" y="4898447"/>
            <a:ext cx="255066" cy="7746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66153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4" grpId="0"/>
      <p:bldP spid="15" grpId="0"/>
      <p:bldP spid="16" grpId="0" animBg="1"/>
      <p:bldP spid="18" grpId="0"/>
      <p:bldP spid="20" grpId="0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ECFD3-9F9E-D486-2DC7-84073400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C0D99D-1E40-8E98-9837-A229A457C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>
                <a:ea typeface="新細明體"/>
                <a:cs typeface="Calibri Light"/>
              </a:rPr>
              <a:t>BERT (</a:t>
            </a:r>
            <a:r>
              <a:rPr lang="en" altLang="zh-TW" dirty="0">
                <a:solidFill>
                  <a:srgbClr val="FF0000"/>
                </a:solidFill>
                <a:ea typeface="新細明體"/>
                <a:cs typeface="Calibri Light"/>
              </a:rPr>
              <a:t>Bidirectional </a:t>
            </a:r>
            <a:r>
              <a:rPr lang="en" altLang="zh-TW" dirty="0">
                <a:solidFill>
                  <a:schemeClr val="tx1"/>
                </a:solidFill>
                <a:ea typeface="新細明體"/>
                <a:cs typeface="Calibri Light"/>
              </a:rPr>
              <a:t>Encoder Representations from Transformers</a:t>
            </a:r>
            <a:r>
              <a:rPr lang="en-US" altLang="zh-TW" dirty="0">
                <a:ea typeface="新細明體"/>
                <a:cs typeface="Calibri Light"/>
              </a:rPr>
              <a:t>)</a:t>
            </a:r>
            <a:endParaRPr lang="zh-TW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4121A3-4B88-E98F-8D6C-0396D775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37</a:t>
            </a:fld>
            <a:endParaRPr lang="zh-TW" altLang="en-US"/>
          </a:p>
        </p:txBody>
      </p:sp>
      <p:sp>
        <p:nvSpPr>
          <p:cNvPr id="78" name="Google Shape;187;p17">
            <a:extLst>
              <a:ext uri="{FF2B5EF4-FFF2-40B4-BE49-F238E27FC236}">
                <a16:creationId xmlns:a16="http://schemas.microsoft.com/office/drawing/2014/main" id="{12078826-8F85-944B-ADBB-9FD846B897DC}"/>
              </a:ext>
            </a:extLst>
          </p:cNvPr>
          <p:cNvSpPr/>
          <p:nvPr/>
        </p:nvSpPr>
        <p:spPr>
          <a:xfrm>
            <a:off x="240884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188;p17">
            <a:extLst>
              <a:ext uri="{FF2B5EF4-FFF2-40B4-BE49-F238E27FC236}">
                <a16:creationId xmlns:a16="http://schemas.microsoft.com/office/drawing/2014/main" id="{C5EB92C9-179D-21A5-A8B1-A959D1399419}"/>
              </a:ext>
            </a:extLst>
          </p:cNvPr>
          <p:cNvSpPr/>
          <p:nvPr/>
        </p:nvSpPr>
        <p:spPr>
          <a:xfrm>
            <a:off x="169876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189;p17">
            <a:extLst>
              <a:ext uri="{FF2B5EF4-FFF2-40B4-BE49-F238E27FC236}">
                <a16:creationId xmlns:a16="http://schemas.microsoft.com/office/drawing/2014/main" id="{BD6637FB-70DE-4DEE-362A-B3E116F08900}"/>
              </a:ext>
            </a:extLst>
          </p:cNvPr>
          <p:cNvSpPr/>
          <p:nvPr/>
        </p:nvSpPr>
        <p:spPr>
          <a:xfrm>
            <a:off x="4538547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1" name="Google Shape;192;p17">
            <a:extLst>
              <a:ext uri="{FF2B5EF4-FFF2-40B4-BE49-F238E27FC236}">
                <a16:creationId xmlns:a16="http://schemas.microsoft.com/office/drawing/2014/main" id="{572F978B-DB27-932D-EBBB-25910B7F0C71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2" name="Google Shape;193;p17">
            <a:extLst>
              <a:ext uri="{FF2B5EF4-FFF2-40B4-BE49-F238E27FC236}">
                <a16:creationId xmlns:a16="http://schemas.microsoft.com/office/drawing/2014/main" id="{DE52FF4E-4D57-718C-A568-E103C0C28ABD}"/>
              </a:ext>
            </a:extLst>
          </p:cNvPr>
          <p:cNvCxnSpPr>
            <a:cxnSpLocks/>
          </p:cNvCxnSpPr>
          <p:nvPr/>
        </p:nvCxnSpPr>
        <p:spPr>
          <a:xfrm rot="10800000">
            <a:off x="3206079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3" name="Google Shape;194;p17">
            <a:extLst>
              <a:ext uri="{FF2B5EF4-FFF2-40B4-BE49-F238E27FC236}">
                <a16:creationId xmlns:a16="http://schemas.microsoft.com/office/drawing/2014/main" id="{9E1B86D0-167B-F82B-4971-C1294716FF23}"/>
              </a:ext>
            </a:extLst>
          </p:cNvPr>
          <p:cNvCxnSpPr>
            <a:cxnSpLocks/>
          </p:cNvCxnSpPr>
          <p:nvPr/>
        </p:nvCxnSpPr>
        <p:spPr>
          <a:xfrm rot="10800000">
            <a:off x="3916164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4" name="Google Shape;195;p17">
            <a:extLst>
              <a:ext uri="{FF2B5EF4-FFF2-40B4-BE49-F238E27FC236}">
                <a16:creationId xmlns:a16="http://schemas.microsoft.com/office/drawing/2014/main" id="{C91EDADF-2EF4-0682-E7C1-A612A6B98835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200;p17">
            <a:extLst>
              <a:ext uri="{FF2B5EF4-FFF2-40B4-BE49-F238E27FC236}">
                <a16:creationId xmlns:a16="http://schemas.microsoft.com/office/drawing/2014/main" id="{08EE0E68-9D18-DAEC-6E65-313766CEBCE7}"/>
              </a:ext>
            </a:extLst>
          </p:cNvPr>
          <p:cNvSpPr txBox="1"/>
          <p:nvPr/>
        </p:nvSpPr>
        <p:spPr>
          <a:xfrm>
            <a:off x="3524904" y="2546158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bank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202;p17">
            <a:extLst>
              <a:ext uri="{FF2B5EF4-FFF2-40B4-BE49-F238E27FC236}">
                <a16:creationId xmlns:a16="http://schemas.microsoft.com/office/drawing/2014/main" id="{BFAD6294-3106-25E9-8AA3-AAE0FC3A1DBE}"/>
              </a:ext>
            </a:extLst>
          </p:cNvPr>
          <p:cNvSpPr txBox="1"/>
          <p:nvPr/>
        </p:nvSpPr>
        <p:spPr>
          <a:xfrm>
            <a:off x="2042139" y="2047434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Masked Language Modelling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203;p17">
            <a:extLst>
              <a:ext uri="{FF2B5EF4-FFF2-40B4-BE49-F238E27FC236}">
                <a16:creationId xmlns:a16="http://schemas.microsoft.com/office/drawing/2014/main" id="{DAF192C6-ADD0-689F-D3D2-95114000BF88}"/>
              </a:ext>
            </a:extLst>
          </p:cNvPr>
          <p:cNvSpPr txBox="1"/>
          <p:nvPr/>
        </p:nvSpPr>
        <p:spPr>
          <a:xfrm>
            <a:off x="7225343" y="2047433"/>
            <a:ext cx="29845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Roboto"/>
                <a:ea typeface="Roboto"/>
                <a:cs typeface="Roboto"/>
                <a:sym typeface="Roboto"/>
              </a:rPr>
              <a:t>Next Sentence Prediction</a:t>
            </a:r>
            <a:endParaRPr b="1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8" name="Google Shape;218;p17">
            <a:extLst>
              <a:ext uri="{FF2B5EF4-FFF2-40B4-BE49-F238E27FC236}">
                <a16:creationId xmlns:a16="http://schemas.microsoft.com/office/drawing/2014/main" id="{89487FEF-8D42-11B8-9126-1E705AD9B8EA}"/>
              </a:ext>
            </a:extLst>
          </p:cNvPr>
          <p:cNvCxnSpPr>
            <a:cxnSpLocks/>
          </p:cNvCxnSpPr>
          <p:nvPr/>
        </p:nvCxnSpPr>
        <p:spPr>
          <a:xfrm flipV="1">
            <a:off x="6926968" y="302392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" name="Google Shape;224;p17">
            <a:extLst>
              <a:ext uri="{FF2B5EF4-FFF2-40B4-BE49-F238E27FC236}">
                <a16:creationId xmlns:a16="http://schemas.microsoft.com/office/drawing/2014/main" id="{9C2B0B34-C579-B13F-2C97-862E5EC79054}"/>
              </a:ext>
            </a:extLst>
          </p:cNvPr>
          <p:cNvSpPr txBox="1"/>
          <p:nvPr/>
        </p:nvSpPr>
        <p:spPr>
          <a:xfrm>
            <a:off x="6331918" y="2438925"/>
            <a:ext cx="1190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 dirty="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binary classification</a:t>
            </a:r>
            <a:endParaRPr sz="1300" dirty="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225;p17">
            <a:extLst>
              <a:ext uri="{FF2B5EF4-FFF2-40B4-BE49-F238E27FC236}">
                <a16:creationId xmlns:a16="http://schemas.microsoft.com/office/drawing/2014/main" id="{D2598E16-928B-F8ED-B1BC-08D08E1361F3}"/>
              </a:ext>
            </a:extLst>
          </p:cNvPr>
          <p:cNvSpPr txBox="1"/>
          <p:nvPr/>
        </p:nvSpPr>
        <p:spPr>
          <a:xfrm>
            <a:off x="1965207" y="6308224"/>
            <a:ext cx="8277040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200" dirty="0">
                <a:latin typeface="Roboto"/>
                <a:ea typeface="Roboto"/>
                <a:cs typeface="Roboto"/>
                <a:sym typeface="Roboto"/>
              </a:rPr>
              <a:t>Devlin, Jacob, et al. "BERT: Pre-training of Deep Bidirectional Transformers for Language Understanding." NAACL 2019.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1" name="Google Shape;195;p17">
            <a:extLst>
              <a:ext uri="{FF2B5EF4-FFF2-40B4-BE49-F238E27FC236}">
                <a16:creationId xmlns:a16="http://schemas.microsoft.com/office/drawing/2014/main" id="{66CA495A-19E6-1812-1E75-1E6512F61A5C}"/>
              </a:ext>
            </a:extLst>
          </p:cNvPr>
          <p:cNvCxnSpPr>
            <a:cxnSpLocks/>
          </p:cNvCxnSpPr>
          <p:nvPr/>
        </p:nvCxnSpPr>
        <p:spPr>
          <a:xfrm rot="10800000">
            <a:off x="2495994" y="5384410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2" name="Google Shape;192;p17">
            <a:extLst>
              <a:ext uri="{FF2B5EF4-FFF2-40B4-BE49-F238E27FC236}">
                <a16:creationId xmlns:a16="http://schemas.microsoft.com/office/drawing/2014/main" id="{778DFAAD-6C8A-361E-FB33-A4D796293694}"/>
              </a:ext>
            </a:extLst>
          </p:cNvPr>
          <p:cNvCxnSpPr>
            <a:cxnSpLocks/>
          </p:cNvCxnSpPr>
          <p:nvPr/>
        </p:nvCxnSpPr>
        <p:spPr>
          <a:xfrm rot="10800000">
            <a:off x="1785909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" name="Google Shape;193;p17">
            <a:extLst>
              <a:ext uri="{FF2B5EF4-FFF2-40B4-BE49-F238E27FC236}">
                <a16:creationId xmlns:a16="http://schemas.microsoft.com/office/drawing/2014/main" id="{C1E80CEC-50C0-7A87-E961-F4BBEA568B72}"/>
              </a:ext>
            </a:extLst>
          </p:cNvPr>
          <p:cNvCxnSpPr>
            <a:cxnSpLocks/>
          </p:cNvCxnSpPr>
          <p:nvPr/>
        </p:nvCxnSpPr>
        <p:spPr>
          <a:xfrm rot="10800000">
            <a:off x="3206077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4" name="Google Shape;194;p17">
            <a:extLst>
              <a:ext uri="{FF2B5EF4-FFF2-40B4-BE49-F238E27FC236}">
                <a16:creationId xmlns:a16="http://schemas.microsoft.com/office/drawing/2014/main" id="{65861D38-33A3-6511-151B-CF27648E78AB}"/>
              </a:ext>
            </a:extLst>
          </p:cNvPr>
          <p:cNvCxnSpPr>
            <a:cxnSpLocks/>
          </p:cNvCxnSpPr>
          <p:nvPr/>
        </p:nvCxnSpPr>
        <p:spPr>
          <a:xfrm rot="10800000">
            <a:off x="3916161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5" name="Google Shape;195;p17">
            <a:extLst>
              <a:ext uri="{FF2B5EF4-FFF2-40B4-BE49-F238E27FC236}">
                <a16:creationId xmlns:a16="http://schemas.microsoft.com/office/drawing/2014/main" id="{C5C110D0-DF8E-4BD4-7DEB-66571C28E076}"/>
              </a:ext>
            </a:extLst>
          </p:cNvPr>
          <p:cNvCxnSpPr>
            <a:cxnSpLocks/>
          </p:cNvCxnSpPr>
          <p:nvPr/>
        </p:nvCxnSpPr>
        <p:spPr>
          <a:xfrm rot="10800000">
            <a:off x="4626247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6" name="Google Shape;195;p17">
            <a:extLst>
              <a:ext uri="{FF2B5EF4-FFF2-40B4-BE49-F238E27FC236}">
                <a16:creationId xmlns:a16="http://schemas.microsoft.com/office/drawing/2014/main" id="{EFD06827-5649-BA80-52DA-0012BF5383FF}"/>
              </a:ext>
            </a:extLst>
          </p:cNvPr>
          <p:cNvCxnSpPr>
            <a:cxnSpLocks/>
          </p:cNvCxnSpPr>
          <p:nvPr/>
        </p:nvCxnSpPr>
        <p:spPr>
          <a:xfrm rot="10800000">
            <a:off x="2495993" y="429552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" name="Google Shape;187;p17">
            <a:extLst>
              <a:ext uri="{FF2B5EF4-FFF2-40B4-BE49-F238E27FC236}">
                <a16:creationId xmlns:a16="http://schemas.microsoft.com/office/drawing/2014/main" id="{558102B0-D487-A2C1-EF09-57DC0FCD8CBC}"/>
              </a:ext>
            </a:extLst>
          </p:cNvPr>
          <p:cNvSpPr/>
          <p:nvPr/>
        </p:nvSpPr>
        <p:spPr>
          <a:xfrm>
            <a:off x="312085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87;p17">
            <a:extLst>
              <a:ext uri="{FF2B5EF4-FFF2-40B4-BE49-F238E27FC236}">
                <a16:creationId xmlns:a16="http://schemas.microsoft.com/office/drawing/2014/main" id="{24679670-27FD-5658-45B2-3EDC97809CFD}"/>
              </a:ext>
            </a:extLst>
          </p:cNvPr>
          <p:cNvSpPr/>
          <p:nvPr/>
        </p:nvSpPr>
        <p:spPr>
          <a:xfrm>
            <a:off x="3819502" y="3667141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88D790F2-302A-1D31-CB9E-A2BBC2A7909D}"/>
              </a:ext>
            </a:extLst>
          </p:cNvPr>
          <p:cNvSpPr txBox="1"/>
          <p:nvPr/>
        </p:nvSpPr>
        <p:spPr>
          <a:xfrm>
            <a:off x="1476977" y="5554371"/>
            <a:ext cx="617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[CLS]</a:t>
            </a:r>
            <a:endParaRPr kumimoji="1" lang="zh-TW" altLang="en-US" sz="1300" dirty="0"/>
          </a:p>
        </p:txBody>
      </p:sp>
      <p:sp>
        <p:nvSpPr>
          <p:cNvPr id="100" name="文字方塊 99">
            <a:extLst>
              <a:ext uri="{FF2B5EF4-FFF2-40B4-BE49-F238E27FC236}">
                <a16:creationId xmlns:a16="http://schemas.microsoft.com/office/drawing/2014/main" id="{98762416-0669-652B-27F1-64287FEE488B}"/>
              </a:ext>
            </a:extLst>
          </p:cNvPr>
          <p:cNvSpPr txBox="1"/>
          <p:nvPr/>
        </p:nvSpPr>
        <p:spPr>
          <a:xfrm>
            <a:off x="2187061" y="5554371"/>
            <a:ext cx="617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open</a:t>
            </a:r>
            <a:endParaRPr kumimoji="1" lang="zh-TW" altLang="en-US" sz="1300" dirty="0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CF1689B9-BC07-370F-3C26-2995578C7B6F}"/>
              </a:ext>
            </a:extLst>
          </p:cNvPr>
          <p:cNvSpPr txBox="1"/>
          <p:nvPr/>
        </p:nvSpPr>
        <p:spPr>
          <a:xfrm>
            <a:off x="2896420" y="5554371"/>
            <a:ext cx="617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a</a:t>
            </a:r>
            <a:endParaRPr kumimoji="1" lang="zh-TW" altLang="en-US" sz="1300" dirty="0"/>
          </a:p>
        </p:txBody>
      </p:sp>
      <p:sp>
        <p:nvSpPr>
          <p:cNvPr id="102" name="文字方塊 101">
            <a:extLst>
              <a:ext uri="{FF2B5EF4-FFF2-40B4-BE49-F238E27FC236}">
                <a16:creationId xmlns:a16="http://schemas.microsoft.com/office/drawing/2014/main" id="{D3C6A9AC-925C-665B-DDA9-E28F39928D95}"/>
              </a:ext>
            </a:extLst>
          </p:cNvPr>
          <p:cNvSpPr txBox="1"/>
          <p:nvPr/>
        </p:nvSpPr>
        <p:spPr>
          <a:xfrm>
            <a:off x="3503432" y="5573410"/>
            <a:ext cx="82444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>
                <a:solidFill>
                  <a:srgbClr val="FF0000"/>
                </a:solidFill>
              </a:rPr>
              <a:t>[MASK]</a:t>
            </a:r>
            <a:endParaRPr kumimoji="1" lang="zh-TW" altLang="en-US" sz="1300" dirty="0">
              <a:solidFill>
                <a:srgbClr val="FF0000"/>
              </a:solidFill>
            </a:endParaRPr>
          </a:p>
        </p:txBody>
      </p:sp>
      <p:sp>
        <p:nvSpPr>
          <p:cNvPr id="103" name="文字方塊 102">
            <a:extLst>
              <a:ext uri="{FF2B5EF4-FFF2-40B4-BE49-F238E27FC236}">
                <a16:creationId xmlns:a16="http://schemas.microsoft.com/office/drawing/2014/main" id="{E621D8CB-3C9C-42D1-B506-AA87DFFB7C9B}"/>
              </a:ext>
            </a:extLst>
          </p:cNvPr>
          <p:cNvSpPr txBox="1"/>
          <p:nvPr/>
        </p:nvSpPr>
        <p:spPr>
          <a:xfrm>
            <a:off x="4188131" y="5554371"/>
            <a:ext cx="8816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account</a:t>
            </a:r>
            <a:endParaRPr kumimoji="1" lang="zh-TW" altLang="en-US" sz="1300" dirty="0"/>
          </a:p>
        </p:txBody>
      </p:sp>
      <p:sp>
        <p:nvSpPr>
          <p:cNvPr id="104" name="Google Shape;187;p17">
            <a:extLst>
              <a:ext uri="{FF2B5EF4-FFF2-40B4-BE49-F238E27FC236}">
                <a16:creationId xmlns:a16="http://schemas.microsoft.com/office/drawing/2014/main" id="{59572B40-01A3-7EAF-C5B8-000D6904EBBD}"/>
              </a:ext>
            </a:extLst>
          </p:cNvPr>
          <p:cNvSpPr/>
          <p:nvPr/>
        </p:nvSpPr>
        <p:spPr>
          <a:xfrm>
            <a:off x="754990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88;p17">
            <a:extLst>
              <a:ext uri="{FF2B5EF4-FFF2-40B4-BE49-F238E27FC236}">
                <a16:creationId xmlns:a16="http://schemas.microsoft.com/office/drawing/2014/main" id="{A2138C0A-D63F-B196-E393-70D87DEBF3E6}"/>
              </a:ext>
            </a:extLst>
          </p:cNvPr>
          <p:cNvSpPr/>
          <p:nvPr/>
        </p:nvSpPr>
        <p:spPr>
          <a:xfrm>
            <a:off x="683982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89;p17">
            <a:extLst>
              <a:ext uri="{FF2B5EF4-FFF2-40B4-BE49-F238E27FC236}">
                <a16:creationId xmlns:a16="http://schemas.microsoft.com/office/drawing/2014/main" id="{653CD364-19D7-3745-8D3E-F906F3D8C516}"/>
              </a:ext>
            </a:extLst>
          </p:cNvPr>
          <p:cNvSpPr/>
          <p:nvPr/>
        </p:nvSpPr>
        <p:spPr>
          <a:xfrm>
            <a:off x="9679607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7" name="Google Shape;192;p17">
            <a:extLst>
              <a:ext uri="{FF2B5EF4-FFF2-40B4-BE49-F238E27FC236}">
                <a16:creationId xmlns:a16="http://schemas.microsoft.com/office/drawing/2014/main" id="{E1AB6907-4E04-C4D0-827C-2C448E29DF72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8" name="Google Shape;193;p17">
            <a:extLst>
              <a:ext uri="{FF2B5EF4-FFF2-40B4-BE49-F238E27FC236}">
                <a16:creationId xmlns:a16="http://schemas.microsoft.com/office/drawing/2014/main" id="{85141E47-534E-96C2-550D-CF8B36FAA3B5}"/>
              </a:ext>
            </a:extLst>
          </p:cNvPr>
          <p:cNvCxnSpPr>
            <a:cxnSpLocks/>
          </p:cNvCxnSpPr>
          <p:nvPr/>
        </p:nvCxnSpPr>
        <p:spPr>
          <a:xfrm rot="10800000">
            <a:off x="8347139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9" name="Google Shape;194;p17">
            <a:extLst>
              <a:ext uri="{FF2B5EF4-FFF2-40B4-BE49-F238E27FC236}">
                <a16:creationId xmlns:a16="http://schemas.microsoft.com/office/drawing/2014/main" id="{9EB206F7-D6E3-A3B7-26CB-534F2D72CD4D}"/>
              </a:ext>
            </a:extLst>
          </p:cNvPr>
          <p:cNvCxnSpPr>
            <a:cxnSpLocks/>
          </p:cNvCxnSpPr>
          <p:nvPr/>
        </p:nvCxnSpPr>
        <p:spPr>
          <a:xfrm rot="10800000">
            <a:off x="9057224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0" name="Google Shape;195;p17">
            <a:extLst>
              <a:ext uri="{FF2B5EF4-FFF2-40B4-BE49-F238E27FC236}">
                <a16:creationId xmlns:a16="http://schemas.microsoft.com/office/drawing/2014/main" id="{E2165EF3-15EC-4C88-F0C1-E70DD258E1FB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1" name="Google Shape;204;p17">
            <a:extLst>
              <a:ext uri="{FF2B5EF4-FFF2-40B4-BE49-F238E27FC236}">
                <a16:creationId xmlns:a16="http://schemas.microsoft.com/office/drawing/2014/main" id="{E0DB81CE-AB87-EF79-D2CC-9D1E585D8EC8}"/>
              </a:ext>
            </a:extLst>
          </p:cNvPr>
          <p:cNvSpPr/>
          <p:nvPr/>
        </p:nvSpPr>
        <p:spPr>
          <a:xfrm>
            <a:off x="6607739" y="4567753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lvl="0" algn="ctr"/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Transformer Encoder</a:t>
            </a:r>
            <a:r>
              <a:rPr lang="zh-TW" dirty="0"/>
              <a:t>)</a:t>
            </a:r>
            <a:endParaRPr dirty="0"/>
          </a:p>
        </p:txBody>
      </p:sp>
      <p:cxnSp>
        <p:nvCxnSpPr>
          <p:cNvPr id="112" name="Google Shape;195;p17">
            <a:extLst>
              <a:ext uri="{FF2B5EF4-FFF2-40B4-BE49-F238E27FC236}">
                <a16:creationId xmlns:a16="http://schemas.microsoft.com/office/drawing/2014/main" id="{35D8230C-B91F-711F-F2F2-C9C3CA150681}"/>
              </a:ext>
            </a:extLst>
          </p:cNvPr>
          <p:cNvCxnSpPr>
            <a:cxnSpLocks/>
          </p:cNvCxnSpPr>
          <p:nvPr/>
        </p:nvCxnSpPr>
        <p:spPr>
          <a:xfrm rot="10800000">
            <a:off x="7637054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92;p17">
            <a:extLst>
              <a:ext uri="{FF2B5EF4-FFF2-40B4-BE49-F238E27FC236}">
                <a16:creationId xmlns:a16="http://schemas.microsoft.com/office/drawing/2014/main" id="{3FC8E1FA-890E-BD73-CC1E-A0F28B7F5261}"/>
              </a:ext>
            </a:extLst>
          </p:cNvPr>
          <p:cNvCxnSpPr>
            <a:cxnSpLocks/>
          </p:cNvCxnSpPr>
          <p:nvPr/>
        </p:nvCxnSpPr>
        <p:spPr>
          <a:xfrm rot="10800000">
            <a:off x="6926969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93;p17">
            <a:extLst>
              <a:ext uri="{FF2B5EF4-FFF2-40B4-BE49-F238E27FC236}">
                <a16:creationId xmlns:a16="http://schemas.microsoft.com/office/drawing/2014/main" id="{D9F59E43-A1E2-FB62-B95E-A3943CF664A6}"/>
              </a:ext>
            </a:extLst>
          </p:cNvPr>
          <p:cNvCxnSpPr>
            <a:cxnSpLocks/>
          </p:cNvCxnSpPr>
          <p:nvPr/>
        </p:nvCxnSpPr>
        <p:spPr>
          <a:xfrm rot="10800000">
            <a:off x="8347137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94;p17">
            <a:extLst>
              <a:ext uri="{FF2B5EF4-FFF2-40B4-BE49-F238E27FC236}">
                <a16:creationId xmlns:a16="http://schemas.microsoft.com/office/drawing/2014/main" id="{7CD6648E-DC1C-EC0E-53D1-38F1C2C2B0C0}"/>
              </a:ext>
            </a:extLst>
          </p:cNvPr>
          <p:cNvCxnSpPr>
            <a:cxnSpLocks/>
          </p:cNvCxnSpPr>
          <p:nvPr/>
        </p:nvCxnSpPr>
        <p:spPr>
          <a:xfrm rot="10800000">
            <a:off x="9057221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95;p17">
            <a:extLst>
              <a:ext uri="{FF2B5EF4-FFF2-40B4-BE49-F238E27FC236}">
                <a16:creationId xmlns:a16="http://schemas.microsoft.com/office/drawing/2014/main" id="{25DA74D1-FAC8-57CA-5039-88343815ADEE}"/>
              </a:ext>
            </a:extLst>
          </p:cNvPr>
          <p:cNvCxnSpPr>
            <a:cxnSpLocks/>
          </p:cNvCxnSpPr>
          <p:nvPr/>
        </p:nvCxnSpPr>
        <p:spPr>
          <a:xfrm rot="10800000">
            <a:off x="9767307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95;p17">
            <a:extLst>
              <a:ext uri="{FF2B5EF4-FFF2-40B4-BE49-F238E27FC236}">
                <a16:creationId xmlns:a16="http://schemas.microsoft.com/office/drawing/2014/main" id="{2C14B876-1C4A-636F-4EE8-28AD25172CFC}"/>
              </a:ext>
            </a:extLst>
          </p:cNvPr>
          <p:cNvCxnSpPr>
            <a:cxnSpLocks/>
          </p:cNvCxnSpPr>
          <p:nvPr/>
        </p:nvCxnSpPr>
        <p:spPr>
          <a:xfrm rot="10800000">
            <a:off x="7637053" y="4299796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87;p17">
            <a:extLst>
              <a:ext uri="{FF2B5EF4-FFF2-40B4-BE49-F238E27FC236}">
                <a16:creationId xmlns:a16="http://schemas.microsoft.com/office/drawing/2014/main" id="{DE2EE9E7-1DA0-658F-48D0-84B8CBAA5820}"/>
              </a:ext>
            </a:extLst>
          </p:cNvPr>
          <p:cNvSpPr/>
          <p:nvPr/>
        </p:nvSpPr>
        <p:spPr>
          <a:xfrm>
            <a:off x="826191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87;p17">
            <a:extLst>
              <a:ext uri="{FF2B5EF4-FFF2-40B4-BE49-F238E27FC236}">
                <a16:creationId xmlns:a16="http://schemas.microsoft.com/office/drawing/2014/main" id="{27C9A567-27DF-2703-3BF3-DC70801965ED}"/>
              </a:ext>
            </a:extLst>
          </p:cNvPr>
          <p:cNvSpPr/>
          <p:nvPr/>
        </p:nvSpPr>
        <p:spPr>
          <a:xfrm>
            <a:off x="8960562" y="3671414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02A8C332-AC64-C148-8283-2BA88D80B94A}"/>
              </a:ext>
            </a:extLst>
          </p:cNvPr>
          <p:cNvSpPr txBox="1"/>
          <p:nvPr/>
        </p:nvSpPr>
        <p:spPr>
          <a:xfrm>
            <a:off x="6607481" y="5554371"/>
            <a:ext cx="617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[CLS]</a:t>
            </a:r>
            <a:endParaRPr kumimoji="1" lang="zh-TW" altLang="en-US" sz="1300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A9FE2F54-4A09-A1D9-4463-BE47C826E83B}"/>
              </a:ext>
            </a:extLst>
          </p:cNvPr>
          <p:cNvSpPr txBox="1"/>
          <p:nvPr/>
        </p:nvSpPr>
        <p:spPr>
          <a:xfrm>
            <a:off x="7255286" y="5554371"/>
            <a:ext cx="7368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study</a:t>
            </a:r>
            <a:endParaRPr kumimoji="1" lang="zh-TW" altLang="en-US" sz="1300" dirty="0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52805FBA-C031-BF0B-948B-2D3A3E19D0A7}"/>
              </a:ext>
            </a:extLst>
          </p:cNvPr>
          <p:cNvSpPr txBox="1"/>
          <p:nvPr/>
        </p:nvSpPr>
        <p:spPr>
          <a:xfrm>
            <a:off x="7992096" y="5554371"/>
            <a:ext cx="73681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hard</a:t>
            </a:r>
            <a:endParaRPr kumimoji="1" lang="zh-TW" altLang="en-US" sz="1300" dirty="0"/>
          </a:p>
        </p:txBody>
      </p:sp>
      <p:sp>
        <p:nvSpPr>
          <p:cNvPr id="123" name="文字方塊 122">
            <a:extLst>
              <a:ext uri="{FF2B5EF4-FFF2-40B4-BE49-F238E27FC236}">
                <a16:creationId xmlns:a16="http://schemas.microsoft.com/office/drawing/2014/main" id="{E670CD33-E05E-D383-6E36-D3851C6E858B}"/>
              </a:ext>
            </a:extLst>
          </p:cNvPr>
          <p:cNvSpPr txBox="1"/>
          <p:nvPr/>
        </p:nvSpPr>
        <p:spPr>
          <a:xfrm>
            <a:off x="8748290" y="5554371"/>
            <a:ext cx="617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[SEP]</a:t>
            </a:r>
            <a:endParaRPr kumimoji="1" lang="zh-TW" altLang="en-US" sz="1300" dirty="0"/>
          </a:p>
        </p:txBody>
      </p:sp>
      <p:sp>
        <p:nvSpPr>
          <p:cNvPr id="124" name="文字方塊 123">
            <a:extLst>
              <a:ext uri="{FF2B5EF4-FFF2-40B4-BE49-F238E27FC236}">
                <a16:creationId xmlns:a16="http://schemas.microsoft.com/office/drawing/2014/main" id="{9F09B156-E611-6D2A-68C9-3807FB3C3501}"/>
              </a:ext>
            </a:extLst>
          </p:cNvPr>
          <p:cNvSpPr txBox="1"/>
          <p:nvPr/>
        </p:nvSpPr>
        <p:spPr>
          <a:xfrm>
            <a:off x="9408044" y="5554371"/>
            <a:ext cx="71742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 err="1"/>
              <a:t>plz</a:t>
            </a:r>
            <a:endParaRPr kumimoji="1" lang="zh-TW" altLang="en-US" sz="1300" dirty="0"/>
          </a:p>
        </p:txBody>
      </p:sp>
      <p:cxnSp>
        <p:nvCxnSpPr>
          <p:cNvPr id="125" name="Google Shape;218;p17">
            <a:extLst>
              <a:ext uri="{FF2B5EF4-FFF2-40B4-BE49-F238E27FC236}">
                <a16:creationId xmlns:a16="http://schemas.microsoft.com/office/drawing/2014/main" id="{473F3D53-6A24-7B28-C5D9-F387152D36A1}"/>
              </a:ext>
            </a:extLst>
          </p:cNvPr>
          <p:cNvCxnSpPr>
            <a:cxnSpLocks/>
          </p:cNvCxnSpPr>
          <p:nvPr/>
        </p:nvCxnSpPr>
        <p:spPr>
          <a:xfrm flipV="1">
            <a:off x="3914227" y="3023925"/>
            <a:ext cx="0" cy="59361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6" name="Google Shape;189;p17">
            <a:extLst>
              <a:ext uri="{FF2B5EF4-FFF2-40B4-BE49-F238E27FC236}">
                <a16:creationId xmlns:a16="http://schemas.microsoft.com/office/drawing/2014/main" id="{A1CB2C50-C879-6546-B45C-B7784D8B87C0}"/>
              </a:ext>
            </a:extLst>
          </p:cNvPr>
          <p:cNvSpPr/>
          <p:nvPr/>
        </p:nvSpPr>
        <p:spPr>
          <a:xfrm>
            <a:off x="10398652" y="366535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95;p17">
            <a:extLst>
              <a:ext uri="{FF2B5EF4-FFF2-40B4-BE49-F238E27FC236}">
                <a16:creationId xmlns:a16="http://schemas.microsoft.com/office/drawing/2014/main" id="{478D83BA-C7D3-C707-A342-E3BF7F033E88}"/>
              </a:ext>
            </a:extLst>
          </p:cNvPr>
          <p:cNvCxnSpPr>
            <a:cxnSpLocks/>
          </p:cNvCxnSpPr>
          <p:nvPr/>
        </p:nvCxnSpPr>
        <p:spPr>
          <a:xfrm rot="10800000">
            <a:off x="10486352" y="429373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8" name="Google Shape;194;p17">
            <a:extLst>
              <a:ext uri="{FF2B5EF4-FFF2-40B4-BE49-F238E27FC236}">
                <a16:creationId xmlns:a16="http://schemas.microsoft.com/office/drawing/2014/main" id="{258C40FA-1A10-5F0B-C970-982009A09BBF}"/>
              </a:ext>
            </a:extLst>
          </p:cNvPr>
          <p:cNvCxnSpPr>
            <a:cxnSpLocks/>
          </p:cNvCxnSpPr>
          <p:nvPr/>
        </p:nvCxnSpPr>
        <p:spPr>
          <a:xfrm rot="10800000">
            <a:off x="10457064" y="5388683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9" name="文字方塊 128">
            <a:extLst>
              <a:ext uri="{FF2B5EF4-FFF2-40B4-BE49-F238E27FC236}">
                <a16:creationId xmlns:a16="http://schemas.microsoft.com/office/drawing/2014/main" id="{7BA7909F-BD6D-9EFB-1E5E-5241672DFBEC}"/>
              </a:ext>
            </a:extLst>
          </p:cNvPr>
          <p:cNvSpPr txBox="1"/>
          <p:nvPr/>
        </p:nvSpPr>
        <p:spPr>
          <a:xfrm>
            <a:off x="10148130" y="5554371"/>
            <a:ext cx="617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[SEP]</a:t>
            </a:r>
            <a:endParaRPr kumimoji="1" lang="zh-TW" altLang="en-US" sz="1300" dirty="0"/>
          </a:p>
        </p:txBody>
      </p:sp>
      <p:sp>
        <p:nvSpPr>
          <p:cNvPr id="130" name="Google Shape;204;p17">
            <a:extLst>
              <a:ext uri="{FF2B5EF4-FFF2-40B4-BE49-F238E27FC236}">
                <a16:creationId xmlns:a16="http://schemas.microsoft.com/office/drawing/2014/main" id="{B7E77234-E015-E8B0-DEEA-AC759BA87B22}"/>
              </a:ext>
            </a:extLst>
          </p:cNvPr>
          <p:cNvSpPr/>
          <p:nvPr/>
        </p:nvSpPr>
        <p:spPr>
          <a:xfrm>
            <a:off x="1409171" y="4571995"/>
            <a:ext cx="4210222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Transformer Encoder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131" name="Google Shape;189;p17">
            <a:extLst>
              <a:ext uri="{FF2B5EF4-FFF2-40B4-BE49-F238E27FC236}">
                <a16:creationId xmlns:a16="http://schemas.microsoft.com/office/drawing/2014/main" id="{A7D052AC-D463-C5AF-A591-99C18CB61E86}"/>
              </a:ext>
            </a:extLst>
          </p:cNvPr>
          <p:cNvSpPr/>
          <p:nvPr/>
        </p:nvSpPr>
        <p:spPr>
          <a:xfrm>
            <a:off x="5238170" y="366535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" name="Google Shape;195;p17">
            <a:extLst>
              <a:ext uri="{FF2B5EF4-FFF2-40B4-BE49-F238E27FC236}">
                <a16:creationId xmlns:a16="http://schemas.microsoft.com/office/drawing/2014/main" id="{60600E89-5453-EF68-D985-38A317C2F7A4}"/>
              </a:ext>
            </a:extLst>
          </p:cNvPr>
          <p:cNvCxnSpPr>
            <a:cxnSpLocks/>
          </p:cNvCxnSpPr>
          <p:nvPr/>
        </p:nvCxnSpPr>
        <p:spPr>
          <a:xfrm rot="10800000">
            <a:off x="5325870" y="4293735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3" name="Google Shape;194;p17">
            <a:extLst>
              <a:ext uri="{FF2B5EF4-FFF2-40B4-BE49-F238E27FC236}">
                <a16:creationId xmlns:a16="http://schemas.microsoft.com/office/drawing/2014/main" id="{B96111B0-6497-73D3-60AD-97486643F3EC}"/>
              </a:ext>
            </a:extLst>
          </p:cNvPr>
          <p:cNvCxnSpPr>
            <a:cxnSpLocks/>
          </p:cNvCxnSpPr>
          <p:nvPr/>
        </p:nvCxnSpPr>
        <p:spPr>
          <a:xfrm rot="10800000">
            <a:off x="5304033" y="5391784"/>
            <a:ext cx="0" cy="18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4" name="文字方塊 133">
            <a:extLst>
              <a:ext uri="{FF2B5EF4-FFF2-40B4-BE49-F238E27FC236}">
                <a16:creationId xmlns:a16="http://schemas.microsoft.com/office/drawing/2014/main" id="{9FFE0A9B-BCD2-39C8-0172-6FC6CA736A8A}"/>
              </a:ext>
            </a:extLst>
          </p:cNvPr>
          <p:cNvSpPr txBox="1"/>
          <p:nvPr/>
        </p:nvSpPr>
        <p:spPr>
          <a:xfrm>
            <a:off x="4995099" y="5557472"/>
            <a:ext cx="61786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300" dirty="0"/>
              <a:t>[SEP]</a:t>
            </a:r>
            <a:endParaRPr kumimoji="1" lang="zh-TW" altLang="en-US" sz="1300" dirty="0"/>
          </a:p>
        </p:txBody>
      </p:sp>
      <p:sp>
        <p:nvSpPr>
          <p:cNvPr id="135" name="橢圓 134">
            <a:extLst>
              <a:ext uri="{FF2B5EF4-FFF2-40B4-BE49-F238E27FC236}">
                <a16:creationId xmlns:a16="http://schemas.microsoft.com/office/drawing/2014/main" id="{0E02166C-27AB-9A44-EE56-993C9EC6D96B}"/>
              </a:ext>
            </a:extLst>
          </p:cNvPr>
          <p:cNvSpPr/>
          <p:nvPr/>
        </p:nvSpPr>
        <p:spPr>
          <a:xfrm>
            <a:off x="6569567" y="5442805"/>
            <a:ext cx="712443" cy="58500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AB7628-2F91-9C65-3980-4BC58D1E4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7592" y="1574318"/>
            <a:ext cx="10058400" cy="1244437"/>
          </a:xfrm>
        </p:spPr>
        <p:txBody>
          <a:bodyPr vert="horz" lIns="0" tIns="45720" rIns="0" bIns="45720" rtlCol="0" anchor="t">
            <a:normAutofit/>
          </a:bodyPr>
          <a:lstStyle/>
          <a:p>
            <a:pPr indent="-36000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ea typeface="Microsoft JhengHei" panose="020B0604030504040204" pitchFamily="34" charset="-120"/>
                <a:cs typeface="+mn-lt"/>
              </a:rPr>
              <a:t>BERT</a:t>
            </a:r>
            <a:r>
              <a:rPr lang="zh-TW" altLang="en-US" dirty="0">
                <a:ea typeface="Microsoft JhengHei" panose="020B0604030504040204" pitchFamily="34" charset="-120"/>
                <a:cs typeface="+mn-lt"/>
              </a:rPr>
              <a:t> 有兩種預訓練任務：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04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5" grpId="0"/>
      <p:bldP spid="86" grpId="0"/>
      <p:bldP spid="87" grpId="0"/>
      <p:bldP spid="89" grpId="0"/>
      <p:bldP spid="97" grpId="0" animBg="1"/>
      <p:bldP spid="98" grpId="0" animBg="1"/>
      <p:bldP spid="99" grpId="0"/>
      <p:bldP spid="100" grpId="0"/>
      <p:bldP spid="101" grpId="0"/>
      <p:bldP spid="102" grpId="0"/>
      <p:bldP spid="103" grpId="0"/>
      <p:bldP spid="104" grpId="0" animBg="1"/>
      <p:bldP spid="105" grpId="0" animBg="1"/>
      <p:bldP spid="106" grpId="0" animBg="1"/>
      <p:bldP spid="111" grpId="0" animBg="1"/>
      <p:bldP spid="118" grpId="0" animBg="1"/>
      <p:bldP spid="119" grpId="0" animBg="1"/>
      <p:bldP spid="120" grpId="0"/>
      <p:bldP spid="121" grpId="0"/>
      <p:bldP spid="122" grpId="0"/>
      <p:bldP spid="123" grpId="0"/>
      <p:bldP spid="124" grpId="0"/>
      <p:bldP spid="126" grpId="0" animBg="1"/>
      <p:bldP spid="129" grpId="0"/>
      <p:bldP spid="130" grpId="0" animBg="1"/>
      <p:bldP spid="131" grpId="0" animBg="1"/>
      <p:bldP spid="134" grpId="0"/>
      <p:bldP spid="1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1FE2748-B8DE-69B6-55DB-3C5092EA9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/>
              <a:t>Next Sentence Prediction (NSP)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B1DA35-3410-D556-3B9C-3B61B1116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F9ACB5-81CC-6C73-DFB6-EFB87967B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29" y="2209192"/>
            <a:ext cx="6092429" cy="299442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74B6F24-489A-0CA7-D2DD-20A7BDD1E8FE}"/>
              </a:ext>
            </a:extLst>
          </p:cNvPr>
          <p:cNvSpPr txBox="1"/>
          <p:nvPr/>
        </p:nvSpPr>
        <p:spPr>
          <a:xfrm>
            <a:off x="653142" y="2106778"/>
            <a:ext cx="4178165" cy="1686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二元分類任務</a:t>
            </a:r>
            <a:endParaRPr kumimoji="1" lang="en" altLang="zh-TW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/>
              <a:t>目標：使模型能夠理解</a:t>
            </a:r>
            <a:r>
              <a:rPr kumimoji="1" lang="zh-TW" altLang="en-US" sz="2400" dirty="0">
                <a:solidFill>
                  <a:srgbClr val="FF0000"/>
                </a:solidFill>
              </a:rPr>
              <a:t>不同語句之間</a:t>
            </a:r>
            <a:r>
              <a:rPr kumimoji="1" lang="zh-TW" altLang="en-US" sz="2400" dirty="0"/>
              <a:t>的關聯性</a:t>
            </a:r>
          </a:p>
        </p:txBody>
      </p:sp>
    </p:spTree>
    <p:extLst>
      <p:ext uri="{BB962C8B-B14F-4D97-AF65-F5344CB8AC3E}">
        <p14:creationId xmlns:p14="http://schemas.microsoft.com/office/powerpoint/2010/main" val="130116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AD853-737A-C628-AD9A-22A1FF4C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/>
              <a:t>Fine-tuning BERT (Sentence Classification)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E46E01F-027A-1F04-A6B7-858F6743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Google Shape;187;p17">
            <a:extLst>
              <a:ext uri="{FF2B5EF4-FFF2-40B4-BE49-F238E27FC236}">
                <a16:creationId xmlns:a16="http://schemas.microsoft.com/office/drawing/2014/main" id="{4BFA0C50-F3CC-3B14-D62E-0BF8B063DC50}"/>
              </a:ext>
            </a:extLst>
          </p:cNvPr>
          <p:cNvSpPr/>
          <p:nvPr/>
        </p:nvSpPr>
        <p:spPr>
          <a:xfrm>
            <a:off x="2058786" y="392317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071399E1-B45B-CA6E-17C4-AA14F43598DA}"/>
              </a:ext>
            </a:extLst>
          </p:cNvPr>
          <p:cNvSpPr/>
          <p:nvPr/>
        </p:nvSpPr>
        <p:spPr>
          <a:xfrm>
            <a:off x="1310292" y="392138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189;p17">
            <a:extLst>
              <a:ext uri="{FF2B5EF4-FFF2-40B4-BE49-F238E27FC236}">
                <a16:creationId xmlns:a16="http://schemas.microsoft.com/office/drawing/2014/main" id="{09A28465-505C-2170-12E9-BC31E207DB65}"/>
              </a:ext>
            </a:extLst>
          </p:cNvPr>
          <p:cNvSpPr/>
          <p:nvPr/>
        </p:nvSpPr>
        <p:spPr>
          <a:xfrm>
            <a:off x="4304268" y="392317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00;p17">
            <a:extLst>
              <a:ext uri="{FF2B5EF4-FFF2-40B4-BE49-F238E27FC236}">
                <a16:creationId xmlns:a16="http://schemas.microsoft.com/office/drawing/2014/main" id="{34832F1F-333F-4867-0B25-AB1E82B41EC2}"/>
              </a:ext>
            </a:extLst>
          </p:cNvPr>
          <p:cNvSpPr txBox="1"/>
          <p:nvPr/>
        </p:nvSpPr>
        <p:spPr>
          <a:xfrm>
            <a:off x="1016531" y="2435781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202;p17">
            <a:extLst>
              <a:ext uri="{FF2B5EF4-FFF2-40B4-BE49-F238E27FC236}">
                <a16:creationId xmlns:a16="http://schemas.microsoft.com/office/drawing/2014/main" id="{7C61FD1E-E08E-E921-F9B4-0F0A6795769D}"/>
              </a:ext>
            </a:extLst>
          </p:cNvPr>
          <p:cNvSpPr txBox="1"/>
          <p:nvPr/>
        </p:nvSpPr>
        <p:spPr>
          <a:xfrm>
            <a:off x="1594260" y="1966968"/>
            <a:ext cx="34094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b="1" dirty="0">
                <a:latin typeface="Roboto"/>
                <a:ea typeface="Roboto"/>
                <a:cs typeface="Roboto"/>
                <a:sym typeface="Roboto"/>
              </a:rPr>
              <a:t>Single-sentence classification</a:t>
            </a:r>
          </a:p>
        </p:txBody>
      </p:sp>
      <p:sp>
        <p:nvSpPr>
          <p:cNvPr id="14" name="Google Shape;203;p17">
            <a:extLst>
              <a:ext uri="{FF2B5EF4-FFF2-40B4-BE49-F238E27FC236}">
                <a16:creationId xmlns:a16="http://schemas.microsoft.com/office/drawing/2014/main" id="{4FBD2530-EC98-3E38-8C3A-34AEBD508C44}"/>
              </a:ext>
            </a:extLst>
          </p:cNvPr>
          <p:cNvSpPr txBox="1"/>
          <p:nvPr/>
        </p:nvSpPr>
        <p:spPr>
          <a:xfrm>
            <a:off x="7154266" y="1966968"/>
            <a:ext cx="315321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b="1" dirty="0">
                <a:latin typeface="Roboto"/>
                <a:ea typeface="Roboto"/>
                <a:cs typeface="Roboto"/>
                <a:sym typeface="Roboto"/>
              </a:rPr>
              <a:t>Sentence pair classification</a:t>
            </a:r>
          </a:p>
        </p:txBody>
      </p:sp>
      <p:sp>
        <p:nvSpPr>
          <p:cNvPr id="23" name="Google Shape;187;p17">
            <a:extLst>
              <a:ext uri="{FF2B5EF4-FFF2-40B4-BE49-F238E27FC236}">
                <a16:creationId xmlns:a16="http://schemas.microsoft.com/office/drawing/2014/main" id="{D34BE04E-722C-EB99-B128-9CBFEF0AEBE7}"/>
              </a:ext>
            </a:extLst>
          </p:cNvPr>
          <p:cNvSpPr/>
          <p:nvPr/>
        </p:nvSpPr>
        <p:spPr>
          <a:xfrm>
            <a:off x="2807280" y="392317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187;p17">
            <a:extLst>
              <a:ext uri="{FF2B5EF4-FFF2-40B4-BE49-F238E27FC236}">
                <a16:creationId xmlns:a16="http://schemas.microsoft.com/office/drawing/2014/main" id="{6A184166-9C72-5952-B491-9EED3E634ED8}"/>
              </a:ext>
            </a:extLst>
          </p:cNvPr>
          <p:cNvSpPr/>
          <p:nvPr/>
        </p:nvSpPr>
        <p:spPr>
          <a:xfrm>
            <a:off x="3555774" y="392317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91953C3-DD07-901B-07C4-7F0532FFBECB}"/>
              </a:ext>
            </a:extLst>
          </p:cNvPr>
          <p:cNvSpPr txBox="1"/>
          <p:nvPr/>
        </p:nvSpPr>
        <p:spPr>
          <a:xfrm>
            <a:off x="1000016" y="5894507"/>
            <a:ext cx="816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7BAA1443-1DC8-4442-8D41-2ADC08C28546}"/>
              </a:ext>
            </a:extLst>
          </p:cNvPr>
          <p:cNvSpPr txBox="1"/>
          <p:nvPr/>
        </p:nvSpPr>
        <p:spPr>
          <a:xfrm>
            <a:off x="1799176" y="5894507"/>
            <a:ext cx="686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I</a:t>
            </a:r>
            <a:endParaRPr kumimoji="1" lang="zh-TW" altLang="en-US" sz="16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6CA7BBF-0173-9097-65A5-D5010ED8DBA0}"/>
              </a:ext>
            </a:extLst>
          </p:cNvPr>
          <p:cNvSpPr txBox="1"/>
          <p:nvPr/>
        </p:nvSpPr>
        <p:spPr>
          <a:xfrm>
            <a:off x="2585499" y="5894507"/>
            <a:ext cx="617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love</a:t>
            </a:r>
            <a:endParaRPr kumimoji="1" lang="zh-TW" altLang="en-US" sz="1600" dirty="0"/>
          </a:p>
        </p:txBody>
      </p:sp>
      <p:cxnSp>
        <p:nvCxnSpPr>
          <p:cNvPr id="51" name="Google Shape;218;p17">
            <a:extLst>
              <a:ext uri="{FF2B5EF4-FFF2-40B4-BE49-F238E27FC236}">
                <a16:creationId xmlns:a16="http://schemas.microsoft.com/office/drawing/2014/main" id="{7825172B-5D96-1889-A56F-A824EB98EBEF}"/>
              </a:ext>
            </a:extLst>
          </p:cNvPr>
          <p:cNvCxnSpPr>
            <a:cxnSpLocks/>
          </p:cNvCxnSpPr>
          <p:nvPr/>
        </p:nvCxnSpPr>
        <p:spPr>
          <a:xfrm flipV="1">
            <a:off x="1413694" y="3606024"/>
            <a:ext cx="0" cy="2630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6" name="Google Shape;204;p17">
            <a:extLst>
              <a:ext uri="{FF2B5EF4-FFF2-40B4-BE49-F238E27FC236}">
                <a16:creationId xmlns:a16="http://schemas.microsoft.com/office/drawing/2014/main" id="{BB02AF41-8DB6-1C76-5D63-20B596D22E84}"/>
              </a:ext>
            </a:extLst>
          </p:cNvPr>
          <p:cNvSpPr/>
          <p:nvPr/>
        </p:nvSpPr>
        <p:spPr>
          <a:xfrm>
            <a:off x="1029665" y="4828027"/>
            <a:ext cx="4402413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57" name="Google Shape;189;p17">
            <a:extLst>
              <a:ext uri="{FF2B5EF4-FFF2-40B4-BE49-F238E27FC236}">
                <a16:creationId xmlns:a16="http://schemas.microsoft.com/office/drawing/2014/main" id="{A582AB18-D20E-1C42-F70C-1B08046E4551}"/>
              </a:ext>
            </a:extLst>
          </p:cNvPr>
          <p:cNvSpPr/>
          <p:nvPr/>
        </p:nvSpPr>
        <p:spPr>
          <a:xfrm>
            <a:off x="5052760" y="392138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9212B71-B40F-75FB-F5FB-5A9BBEA27DC5}"/>
              </a:ext>
            </a:extLst>
          </p:cNvPr>
          <p:cNvGrpSpPr/>
          <p:nvPr/>
        </p:nvGrpSpPr>
        <p:grpSpPr>
          <a:xfrm>
            <a:off x="1406404" y="4549767"/>
            <a:ext cx="3733506" cy="189000"/>
            <a:chOff x="1406404" y="4549767"/>
            <a:chExt cx="3733506" cy="189000"/>
          </a:xfrm>
        </p:grpSpPr>
        <p:cxnSp>
          <p:nvCxnSpPr>
            <p:cNvPr id="18" name="Google Shape;192;p17">
              <a:extLst>
                <a:ext uri="{FF2B5EF4-FFF2-40B4-BE49-F238E27FC236}">
                  <a16:creationId xmlns:a16="http://schemas.microsoft.com/office/drawing/2014/main" id="{A64BDD77-6D63-191E-8C6D-FE02F9282FB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406404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9" name="Google Shape;193;p17">
              <a:extLst>
                <a:ext uri="{FF2B5EF4-FFF2-40B4-BE49-F238E27FC236}">
                  <a16:creationId xmlns:a16="http://schemas.microsoft.com/office/drawing/2014/main" id="{3DBC80C2-5D55-1C5C-84F7-22A6EFAC602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99806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94;p17">
              <a:extLst>
                <a:ext uri="{FF2B5EF4-FFF2-40B4-BE49-F238E27FC236}">
                  <a16:creationId xmlns:a16="http://schemas.microsoft.com/office/drawing/2014/main" id="{B78B94BB-CD58-6CD9-EEA6-358ADEE81BDD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646507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195;p17">
              <a:extLst>
                <a:ext uri="{FF2B5EF4-FFF2-40B4-BE49-F238E27FC236}">
                  <a16:creationId xmlns:a16="http://schemas.microsoft.com/office/drawing/2014/main" id="{6C0240C9-D66B-037F-2EAC-48AF6552E27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93208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2" name="Google Shape;195;p17">
              <a:extLst>
                <a:ext uri="{FF2B5EF4-FFF2-40B4-BE49-F238E27FC236}">
                  <a16:creationId xmlns:a16="http://schemas.microsoft.com/office/drawing/2014/main" id="{579A6249-0283-C146-DF13-EF760E83885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53105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" name="Google Shape;195;p17">
              <a:extLst>
                <a:ext uri="{FF2B5EF4-FFF2-40B4-BE49-F238E27FC236}">
                  <a16:creationId xmlns:a16="http://schemas.microsoft.com/office/drawing/2014/main" id="{7CE5BBD0-EFBB-E737-6607-3F1BF6D9623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39910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0" name="文字方塊 59">
            <a:extLst>
              <a:ext uri="{FF2B5EF4-FFF2-40B4-BE49-F238E27FC236}">
                <a16:creationId xmlns:a16="http://schemas.microsoft.com/office/drawing/2014/main" id="{904C4923-706D-5B26-6850-87BD1F86E978}"/>
              </a:ext>
            </a:extLst>
          </p:cNvPr>
          <p:cNvSpPr txBox="1"/>
          <p:nvPr/>
        </p:nvSpPr>
        <p:spPr>
          <a:xfrm>
            <a:off x="4784297" y="5894507"/>
            <a:ext cx="71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64" name="Google Shape;204;p17">
            <a:extLst>
              <a:ext uri="{FF2B5EF4-FFF2-40B4-BE49-F238E27FC236}">
                <a16:creationId xmlns:a16="http://schemas.microsoft.com/office/drawing/2014/main" id="{0236EB4D-171E-8250-4790-04AADD539376}"/>
              </a:ext>
            </a:extLst>
          </p:cNvPr>
          <p:cNvSpPr/>
          <p:nvPr/>
        </p:nvSpPr>
        <p:spPr>
          <a:xfrm>
            <a:off x="976439" y="3175614"/>
            <a:ext cx="858275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66" name="Google Shape;218;p17">
            <a:extLst>
              <a:ext uri="{FF2B5EF4-FFF2-40B4-BE49-F238E27FC236}">
                <a16:creationId xmlns:a16="http://schemas.microsoft.com/office/drawing/2014/main" id="{B132FEFF-F32C-04DC-92AC-8BCACDBF22A7}"/>
              </a:ext>
            </a:extLst>
          </p:cNvPr>
          <p:cNvCxnSpPr>
            <a:cxnSpLocks/>
          </p:cNvCxnSpPr>
          <p:nvPr/>
        </p:nvCxnSpPr>
        <p:spPr>
          <a:xfrm flipV="1">
            <a:off x="1401562" y="2842180"/>
            <a:ext cx="0" cy="2630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" name="文字方塊 74">
            <a:extLst>
              <a:ext uri="{FF2B5EF4-FFF2-40B4-BE49-F238E27FC236}">
                <a16:creationId xmlns:a16="http://schemas.microsoft.com/office/drawing/2014/main" id="{1CE4B93D-0B72-B603-1363-3D7C334DF987}"/>
              </a:ext>
            </a:extLst>
          </p:cNvPr>
          <p:cNvSpPr txBox="1"/>
          <p:nvPr/>
        </p:nvSpPr>
        <p:spPr>
          <a:xfrm>
            <a:off x="7000570" y="6305161"/>
            <a:ext cx="143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B050"/>
                </a:solidFill>
              </a:rPr>
              <a:t>Sentence1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sp>
        <p:nvSpPr>
          <p:cNvPr id="76" name="文字方塊 75">
            <a:extLst>
              <a:ext uri="{FF2B5EF4-FFF2-40B4-BE49-F238E27FC236}">
                <a16:creationId xmlns:a16="http://schemas.microsoft.com/office/drawing/2014/main" id="{05649E31-A01A-85ED-0419-2DDD2A6CFB19}"/>
              </a:ext>
            </a:extLst>
          </p:cNvPr>
          <p:cNvSpPr txBox="1"/>
          <p:nvPr/>
        </p:nvSpPr>
        <p:spPr>
          <a:xfrm>
            <a:off x="8929463" y="6310583"/>
            <a:ext cx="143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dirty="0">
                <a:solidFill>
                  <a:srgbClr val="00B050"/>
                </a:solidFill>
              </a:rPr>
              <a:t>Sentence2</a:t>
            </a:r>
            <a:endParaRPr kumimoji="1" lang="zh-TW" altLang="en-US" dirty="0">
              <a:solidFill>
                <a:srgbClr val="00B050"/>
              </a:solidFill>
            </a:endParaRPr>
          </a:p>
        </p:txBody>
      </p:sp>
      <p:grpSp>
        <p:nvGrpSpPr>
          <p:cNvPr id="67" name="群組 66">
            <a:extLst>
              <a:ext uri="{FF2B5EF4-FFF2-40B4-BE49-F238E27FC236}">
                <a16:creationId xmlns:a16="http://schemas.microsoft.com/office/drawing/2014/main" id="{C25D7226-0190-60AE-51FD-E98B2525A70F}"/>
              </a:ext>
            </a:extLst>
          </p:cNvPr>
          <p:cNvGrpSpPr/>
          <p:nvPr/>
        </p:nvGrpSpPr>
        <p:grpSpPr>
          <a:xfrm>
            <a:off x="1406404" y="5679355"/>
            <a:ext cx="3733506" cy="189000"/>
            <a:chOff x="1406404" y="4549767"/>
            <a:chExt cx="3733506" cy="189000"/>
          </a:xfrm>
        </p:grpSpPr>
        <p:cxnSp>
          <p:nvCxnSpPr>
            <p:cNvPr id="68" name="Google Shape;192;p17">
              <a:extLst>
                <a:ext uri="{FF2B5EF4-FFF2-40B4-BE49-F238E27FC236}">
                  <a16:creationId xmlns:a16="http://schemas.microsoft.com/office/drawing/2014/main" id="{E922BCE0-DE45-5720-4C88-FFA4C0BBA3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406404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9" name="Google Shape;193;p17">
              <a:extLst>
                <a:ext uri="{FF2B5EF4-FFF2-40B4-BE49-F238E27FC236}">
                  <a16:creationId xmlns:a16="http://schemas.microsoft.com/office/drawing/2014/main" id="{1C61841F-7F36-50F4-374F-8E2E2CB76B9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99806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7" name="Google Shape;194;p17">
              <a:extLst>
                <a:ext uri="{FF2B5EF4-FFF2-40B4-BE49-F238E27FC236}">
                  <a16:creationId xmlns:a16="http://schemas.microsoft.com/office/drawing/2014/main" id="{5641B1EE-4010-2E5E-F1A2-8D8F9914B435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646507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8" name="Google Shape;195;p17">
              <a:extLst>
                <a:ext uri="{FF2B5EF4-FFF2-40B4-BE49-F238E27FC236}">
                  <a16:creationId xmlns:a16="http://schemas.microsoft.com/office/drawing/2014/main" id="{C2624F30-05C2-4215-D768-206867ADE64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93208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9" name="Google Shape;195;p17">
              <a:extLst>
                <a:ext uri="{FF2B5EF4-FFF2-40B4-BE49-F238E27FC236}">
                  <a16:creationId xmlns:a16="http://schemas.microsoft.com/office/drawing/2014/main" id="{E52BC522-F4A6-4B54-5C3C-CDCA86DEAEE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53105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0" name="Google Shape;195;p17">
              <a:extLst>
                <a:ext uri="{FF2B5EF4-FFF2-40B4-BE49-F238E27FC236}">
                  <a16:creationId xmlns:a16="http://schemas.microsoft.com/office/drawing/2014/main" id="{0B74918B-E652-225E-D661-B4A2E78623C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39910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6636BE35-90EF-78F2-302D-0D3CAA4CAD1C}"/>
              </a:ext>
            </a:extLst>
          </p:cNvPr>
          <p:cNvSpPr txBox="1"/>
          <p:nvPr/>
        </p:nvSpPr>
        <p:spPr>
          <a:xfrm>
            <a:off x="3171623" y="5894507"/>
            <a:ext cx="94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this</a:t>
            </a:r>
            <a:endParaRPr kumimoji="1" lang="zh-TW" altLang="en-US" sz="1600" dirty="0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BF7E359D-21B8-89EE-7AAE-ED6118FFD7E5}"/>
              </a:ext>
            </a:extLst>
          </p:cNvPr>
          <p:cNvSpPr txBox="1"/>
          <p:nvPr/>
        </p:nvSpPr>
        <p:spPr>
          <a:xfrm>
            <a:off x="3926392" y="5894507"/>
            <a:ext cx="94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movie</a:t>
            </a:r>
            <a:endParaRPr kumimoji="1" lang="zh-TW" altLang="en-US" sz="1600" dirty="0"/>
          </a:p>
        </p:txBody>
      </p:sp>
      <p:sp>
        <p:nvSpPr>
          <p:cNvPr id="83" name="Google Shape;187;p17">
            <a:extLst>
              <a:ext uri="{FF2B5EF4-FFF2-40B4-BE49-F238E27FC236}">
                <a16:creationId xmlns:a16="http://schemas.microsoft.com/office/drawing/2014/main" id="{9E4D6E78-BA9F-F7DF-ABE9-C0074E22B93C}"/>
              </a:ext>
            </a:extLst>
          </p:cNvPr>
          <p:cNvSpPr/>
          <p:nvPr/>
        </p:nvSpPr>
        <p:spPr>
          <a:xfrm>
            <a:off x="7623142" y="392317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188;p17">
            <a:extLst>
              <a:ext uri="{FF2B5EF4-FFF2-40B4-BE49-F238E27FC236}">
                <a16:creationId xmlns:a16="http://schemas.microsoft.com/office/drawing/2014/main" id="{D4C37224-DDE5-F623-C186-63ED94804A27}"/>
              </a:ext>
            </a:extLst>
          </p:cNvPr>
          <p:cNvSpPr/>
          <p:nvPr/>
        </p:nvSpPr>
        <p:spPr>
          <a:xfrm>
            <a:off x="6874648" y="392138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189;p17">
            <a:extLst>
              <a:ext uri="{FF2B5EF4-FFF2-40B4-BE49-F238E27FC236}">
                <a16:creationId xmlns:a16="http://schemas.microsoft.com/office/drawing/2014/main" id="{BB758C04-9D75-387D-E302-1DC8B2BAF546}"/>
              </a:ext>
            </a:extLst>
          </p:cNvPr>
          <p:cNvSpPr/>
          <p:nvPr/>
        </p:nvSpPr>
        <p:spPr>
          <a:xfrm>
            <a:off x="9868624" y="392317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87;p17">
            <a:extLst>
              <a:ext uri="{FF2B5EF4-FFF2-40B4-BE49-F238E27FC236}">
                <a16:creationId xmlns:a16="http://schemas.microsoft.com/office/drawing/2014/main" id="{6197E12D-F9BD-5B22-B6EC-0EE1960D17DA}"/>
              </a:ext>
            </a:extLst>
          </p:cNvPr>
          <p:cNvSpPr/>
          <p:nvPr/>
        </p:nvSpPr>
        <p:spPr>
          <a:xfrm>
            <a:off x="8371636" y="392317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87;p17">
            <a:extLst>
              <a:ext uri="{FF2B5EF4-FFF2-40B4-BE49-F238E27FC236}">
                <a16:creationId xmlns:a16="http://schemas.microsoft.com/office/drawing/2014/main" id="{9AD02910-C515-19BE-B9F8-008EB9411E92}"/>
              </a:ext>
            </a:extLst>
          </p:cNvPr>
          <p:cNvSpPr/>
          <p:nvPr/>
        </p:nvSpPr>
        <p:spPr>
          <a:xfrm>
            <a:off x="9120130" y="3923173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文字方塊 87">
            <a:extLst>
              <a:ext uri="{FF2B5EF4-FFF2-40B4-BE49-F238E27FC236}">
                <a16:creationId xmlns:a16="http://schemas.microsoft.com/office/drawing/2014/main" id="{88F945B9-DA12-0B26-9BE3-F51F1C3F0765}"/>
              </a:ext>
            </a:extLst>
          </p:cNvPr>
          <p:cNvSpPr txBox="1"/>
          <p:nvPr/>
        </p:nvSpPr>
        <p:spPr>
          <a:xfrm>
            <a:off x="6564372" y="5894507"/>
            <a:ext cx="8162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[CLS]</a:t>
            </a:r>
            <a:endParaRPr kumimoji="1" lang="zh-TW" altLang="en-US" sz="1600" dirty="0"/>
          </a:p>
        </p:txBody>
      </p:sp>
      <p:sp>
        <p:nvSpPr>
          <p:cNvPr id="89" name="文字方塊 88">
            <a:extLst>
              <a:ext uri="{FF2B5EF4-FFF2-40B4-BE49-F238E27FC236}">
                <a16:creationId xmlns:a16="http://schemas.microsoft.com/office/drawing/2014/main" id="{52EA3186-2A10-766C-46CB-5EE0F19C1E8C}"/>
              </a:ext>
            </a:extLst>
          </p:cNvPr>
          <p:cNvSpPr txBox="1"/>
          <p:nvPr/>
        </p:nvSpPr>
        <p:spPr>
          <a:xfrm>
            <a:off x="7177589" y="5894507"/>
            <a:ext cx="10797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Fantastic</a:t>
            </a:r>
            <a:endParaRPr kumimoji="1" lang="zh-TW" altLang="en-US" sz="1600" dirty="0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62E972E4-3709-8D01-4B4B-361C8D35C227}"/>
              </a:ext>
            </a:extLst>
          </p:cNvPr>
          <p:cNvSpPr txBox="1"/>
          <p:nvPr/>
        </p:nvSpPr>
        <p:spPr>
          <a:xfrm>
            <a:off x="8124290" y="5894507"/>
            <a:ext cx="7737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cxnSp>
        <p:nvCxnSpPr>
          <p:cNvPr id="91" name="Google Shape;218;p17">
            <a:extLst>
              <a:ext uri="{FF2B5EF4-FFF2-40B4-BE49-F238E27FC236}">
                <a16:creationId xmlns:a16="http://schemas.microsoft.com/office/drawing/2014/main" id="{274FA354-3E72-1FFE-E9BE-6B6447DF0222}"/>
              </a:ext>
            </a:extLst>
          </p:cNvPr>
          <p:cNvCxnSpPr>
            <a:cxnSpLocks/>
          </p:cNvCxnSpPr>
          <p:nvPr/>
        </p:nvCxnSpPr>
        <p:spPr>
          <a:xfrm flipV="1">
            <a:off x="6978050" y="3606024"/>
            <a:ext cx="0" cy="2630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204;p17">
            <a:extLst>
              <a:ext uri="{FF2B5EF4-FFF2-40B4-BE49-F238E27FC236}">
                <a16:creationId xmlns:a16="http://schemas.microsoft.com/office/drawing/2014/main" id="{1C14474E-DEA2-3CDB-63C8-554C9266F485}"/>
              </a:ext>
            </a:extLst>
          </p:cNvPr>
          <p:cNvSpPr/>
          <p:nvPr/>
        </p:nvSpPr>
        <p:spPr>
          <a:xfrm>
            <a:off x="6594021" y="4828027"/>
            <a:ext cx="4402413" cy="774600"/>
          </a:xfrm>
          <a:prstGeom prst="rect">
            <a:avLst/>
          </a:prstGeom>
          <a:noFill/>
          <a:ln w="1905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BERT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(</a:t>
            </a:r>
            <a:r>
              <a:rPr lang="en-US" altLang="zh-TW" b="1" dirty="0">
                <a:solidFill>
                  <a:srgbClr val="4A86E8"/>
                </a:solidFill>
              </a:rPr>
              <a:t>C</a:t>
            </a:r>
            <a:r>
              <a:rPr lang="zh-TW" b="1" dirty="0">
                <a:solidFill>
                  <a:srgbClr val="4A86E8"/>
                </a:solidFill>
              </a:rPr>
              <a:t>ontex</a:t>
            </a:r>
            <a:r>
              <a:rPr lang="en-US" altLang="zh-TW" b="1" dirty="0">
                <a:solidFill>
                  <a:srgbClr val="4A86E8"/>
                </a:solidFill>
              </a:rPr>
              <a:t>t</a:t>
            </a:r>
            <a:r>
              <a:rPr lang="zh-TW" b="1" dirty="0">
                <a:solidFill>
                  <a:srgbClr val="4A86E8"/>
                </a:solidFill>
              </a:rPr>
              <a:t>ual </a:t>
            </a:r>
            <a:r>
              <a:rPr lang="en-US" altLang="zh-TW" b="1" dirty="0">
                <a:solidFill>
                  <a:srgbClr val="4A86E8"/>
                </a:solidFill>
              </a:rPr>
              <a:t>E</a:t>
            </a:r>
            <a:r>
              <a:rPr lang="zh-TW" b="1" dirty="0">
                <a:solidFill>
                  <a:srgbClr val="4A86E8"/>
                </a:solidFill>
              </a:rPr>
              <a:t>mbedding</a:t>
            </a:r>
            <a:r>
              <a:rPr lang="zh-TW" dirty="0"/>
              <a:t>)</a:t>
            </a:r>
            <a:endParaRPr dirty="0"/>
          </a:p>
        </p:txBody>
      </p:sp>
      <p:sp>
        <p:nvSpPr>
          <p:cNvPr id="93" name="Google Shape;189;p17">
            <a:extLst>
              <a:ext uri="{FF2B5EF4-FFF2-40B4-BE49-F238E27FC236}">
                <a16:creationId xmlns:a16="http://schemas.microsoft.com/office/drawing/2014/main" id="{766977D6-EB02-2BBE-FD55-2A01B682AE11}"/>
              </a:ext>
            </a:extLst>
          </p:cNvPr>
          <p:cNvSpPr/>
          <p:nvPr/>
        </p:nvSpPr>
        <p:spPr>
          <a:xfrm>
            <a:off x="10617116" y="3921385"/>
            <a:ext cx="174300" cy="524700"/>
          </a:xfrm>
          <a:prstGeom prst="rect">
            <a:avLst/>
          </a:prstGeom>
          <a:solidFill>
            <a:srgbClr val="F6B26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64401089-9ABA-C213-D7C6-33DE6496E2C8}"/>
              </a:ext>
            </a:extLst>
          </p:cNvPr>
          <p:cNvGrpSpPr/>
          <p:nvPr/>
        </p:nvGrpSpPr>
        <p:grpSpPr>
          <a:xfrm>
            <a:off x="6970760" y="4549767"/>
            <a:ext cx="3733506" cy="189000"/>
            <a:chOff x="1406404" y="4549767"/>
            <a:chExt cx="3733506" cy="189000"/>
          </a:xfrm>
        </p:grpSpPr>
        <p:cxnSp>
          <p:nvCxnSpPr>
            <p:cNvPr id="95" name="Google Shape;192;p17">
              <a:extLst>
                <a:ext uri="{FF2B5EF4-FFF2-40B4-BE49-F238E27FC236}">
                  <a16:creationId xmlns:a16="http://schemas.microsoft.com/office/drawing/2014/main" id="{DA1084E3-A05A-E4E3-E2A7-A405AC2B51C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406404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6" name="Google Shape;193;p17">
              <a:extLst>
                <a:ext uri="{FF2B5EF4-FFF2-40B4-BE49-F238E27FC236}">
                  <a16:creationId xmlns:a16="http://schemas.microsoft.com/office/drawing/2014/main" id="{F6DFE31A-AA38-0A12-A412-73A44D237C5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99806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7" name="Google Shape;194;p17">
              <a:extLst>
                <a:ext uri="{FF2B5EF4-FFF2-40B4-BE49-F238E27FC236}">
                  <a16:creationId xmlns:a16="http://schemas.microsoft.com/office/drawing/2014/main" id="{AAF74AAF-8A5C-ED0B-0203-E050EACAC98B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646507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8" name="Google Shape;195;p17">
              <a:extLst>
                <a:ext uri="{FF2B5EF4-FFF2-40B4-BE49-F238E27FC236}">
                  <a16:creationId xmlns:a16="http://schemas.microsoft.com/office/drawing/2014/main" id="{9DC8FE00-7F98-72F9-9891-4B654214CA74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93208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99" name="Google Shape;195;p17">
              <a:extLst>
                <a:ext uri="{FF2B5EF4-FFF2-40B4-BE49-F238E27FC236}">
                  <a16:creationId xmlns:a16="http://schemas.microsoft.com/office/drawing/2014/main" id="{30E9C47A-EDA4-4454-10E4-BF41AD1E3078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53105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0" name="Google Shape;195;p17">
              <a:extLst>
                <a:ext uri="{FF2B5EF4-FFF2-40B4-BE49-F238E27FC236}">
                  <a16:creationId xmlns:a16="http://schemas.microsoft.com/office/drawing/2014/main" id="{65C15C05-C17E-0A0B-BC3E-3EBC174AA95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39910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EE7B973E-B99F-AA9D-03FF-C667451F0CF7}"/>
              </a:ext>
            </a:extLst>
          </p:cNvPr>
          <p:cNvSpPr txBox="1"/>
          <p:nvPr/>
        </p:nvSpPr>
        <p:spPr>
          <a:xfrm>
            <a:off x="10348653" y="5894507"/>
            <a:ext cx="717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[SEP]</a:t>
            </a:r>
            <a:endParaRPr kumimoji="1" lang="zh-TW" altLang="en-US" sz="1600" dirty="0"/>
          </a:p>
        </p:txBody>
      </p:sp>
      <p:sp>
        <p:nvSpPr>
          <p:cNvPr id="102" name="Google Shape;204;p17">
            <a:extLst>
              <a:ext uri="{FF2B5EF4-FFF2-40B4-BE49-F238E27FC236}">
                <a16:creationId xmlns:a16="http://schemas.microsoft.com/office/drawing/2014/main" id="{4DEFE6DA-3F91-22C9-41DF-1290C7D0D009}"/>
              </a:ext>
            </a:extLst>
          </p:cNvPr>
          <p:cNvSpPr/>
          <p:nvPr/>
        </p:nvSpPr>
        <p:spPr>
          <a:xfrm>
            <a:off x="6540795" y="3175614"/>
            <a:ext cx="858275" cy="324643"/>
          </a:xfrm>
          <a:prstGeom prst="rect">
            <a:avLst/>
          </a:prstGeom>
          <a:noFill/>
          <a:ln w="1905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/>
              <a:t>Linear</a:t>
            </a:r>
            <a:endParaRPr dirty="0"/>
          </a:p>
        </p:txBody>
      </p:sp>
      <p:cxnSp>
        <p:nvCxnSpPr>
          <p:cNvPr id="103" name="Google Shape;218;p17">
            <a:extLst>
              <a:ext uri="{FF2B5EF4-FFF2-40B4-BE49-F238E27FC236}">
                <a16:creationId xmlns:a16="http://schemas.microsoft.com/office/drawing/2014/main" id="{0DB4E772-9A68-5DB6-4003-8FFA9E954499}"/>
              </a:ext>
            </a:extLst>
          </p:cNvPr>
          <p:cNvCxnSpPr>
            <a:cxnSpLocks/>
          </p:cNvCxnSpPr>
          <p:nvPr/>
        </p:nvCxnSpPr>
        <p:spPr>
          <a:xfrm flipV="1">
            <a:off x="6965918" y="2842180"/>
            <a:ext cx="0" cy="26306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04" name="群組 103">
            <a:extLst>
              <a:ext uri="{FF2B5EF4-FFF2-40B4-BE49-F238E27FC236}">
                <a16:creationId xmlns:a16="http://schemas.microsoft.com/office/drawing/2014/main" id="{6C2DB2AD-C877-A4E9-1374-05BAF12AC293}"/>
              </a:ext>
            </a:extLst>
          </p:cNvPr>
          <p:cNvGrpSpPr/>
          <p:nvPr/>
        </p:nvGrpSpPr>
        <p:grpSpPr>
          <a:xfrm>
            <a:off x="6970760" y="5679355"/>
            <a:ext cx="3733506" cy="189000"/>
            <a:chOff x="1406404" y="4549767"/>
            <a:chExt cx="3733506" cy="189000"/>
          </a:xfrm>
        </p:grpSpPr>
        <p:cxnSp>
          <p:nvCxnSpPr>
            <p:cNvPr id="105" name="Google Shape;192;p17">
              <a:extLst>
                <a:ext uri="{FF2B5EF4-FFF2-40B4-BE49-F238E27FC236}">
                  <a16:creationId xmlns:a16="http://schemas.microsoft.com/office/drawing/2014/main" id="{83B714F7-5BC5-4943-9680-6030B81D37A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406404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6" name="Google Shape;193;p17">
              <a:extLst>
                <a:ext uri="{FF2B5EF4-FFF2-40B4-BE49-F238E27FC236}">
                  <a16:creationId xmlns:a16="http://schemas.microsoft.com/office/drawing/2014/main" id="{2BA88B03-B179-F5BD-1D1E-A345BF818949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99806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7" name="Google Shape;194;p17">
              <a:extLst>
                <a:ext uri="{FF2B5EF4-FFF2-40B4-BE49-F238E27FC236}">
                  <a16:creationId xmlns:a16="http://schemas.microsoft.com/office/drawing/2014/main" id="{57605A78-CD12-02A5-8705-0398C70A119F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646507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8" name="Google Shape;195;p17">
              <a:extLst>
                <a:ext uri="{FF2B5EF4-FFF2-40B4-BE49-F238E27FC236}">
                  <a16:creationId xmlns:a16="http://schemas.microsoft.com/office/drawing/2014/main" id="{57006FB1-6E60-BC18-BC0D-4E97AEDB1F5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393208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09" name="Google Shape;195;p17">
              <a:extLst>
                <a:ext uri="{FF2B5EF4-FFF2-40B4-BE49-F238E27FC236}">
                  <a16:creationId xmlns:a16="http://schemas.microsoft.com/office/drawing/2014/main" id="{6087A7F6-86DC-91D7-A677-0E339BBEB11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153105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10" name="Google Shape;195;p17">
              <a:extLst>
                <a:ext uri="{FF2B5EF4-FFF2-40B4-BE49-F238E27FC236}">
                  <a16:creationId xmlns:a16="http://schemas.microsoft.com/office/drawing/2014/main" id="{EA84570C-1E3B-0992-FE33-ECE631C1C8D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5139910" y="4549767"/>
              <a:ext cx="0" cy="189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3DB4E758-5E82-F66C-B094-1CA66967E2E1}"/>
              </a:ext>
            </a:extLst>
          </p:cNvPr>
          <p:cNvSpPr txBox="1"/>
          <p:nvPr/>
        </p:nvSpPr>
        <p:spPr>
          <a:xfrm>
            <a:off x="8735979" y="5894507"/>
            <a:ext cx="94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Good</a:t>
            </a:r>
            <a:endParaRPr kumimoji="1" lang="zh-TW" altLang="en-US" sz="1600" dirty="0"/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534F551A-448B-A793-0C09-BAEE204BE472}"/>
              </a:ext>
            </a:extLst>
          </p:cNvPr>
          <p:cNvSpPr txBox="1"/>
          <p:nvPr/>
        </p:nvSpPr>
        <p:spPr>
          <a:xfrm>
            <a:off x="9490748" y="5894507"/>
            <a:ext cx="942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600" dirty="0"/>
              <a:t>movie</a:t>
            </a:r>
            <a:endParaRPr kumimoji="1" lang="zh-TW" altLang="en-US" sz="1600" dirty="0"/>
          </a:p>
        </p:txBody>
      </p:sp>
      <p:sp>
        <p:nvSpPr>
          <p:cNvPr id="113" name="Google Shape;200;p17">
            <a:extLst>
              <a:ext uri="{FF2B5EF4-FFF2-40B4-BE49-F238E27FC236}">
                <a16:creationId xmlns:a16="http://schemas.microsoft.com/office/drawing/2014/main" id="{0C1B2AAC-87C7-CFA3-78A6-80F9F37CA0D1}"/>
              </a:ext>
            </a:extLst>
          </p:cNvPr>
          <p:cNvSpPr txBox="1"/>
          <p:nvPr/>
        </p:nvSpPr>
        <p:spPr>
          <a:xfrm>
            <a:off x="6600614" y="2435781"/>
            <a:ext cx="754871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class</a:t>
            </a:r>
            <a:endParaRPr sz="1600" dirty="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85995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81FC58-1A9A-2F23-B4A2-E754046AB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Out-of-vocabulary Problem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6FC44E7-8C89-FA6C-F0BF-EFFB3ED93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A20B6B4-1807-8389-A5CB-27BC507D5588}"/>
              </a:ext>
            </a:extLst>
          </p:cNvPr>
          <p:cNvSpPr txBox="1"/>
          <p:nvPr/>
        </p:nvSpPr>
        <p:spPr>
          <a:xfrm>
            <a:off x="591126" y="1748665"/>
            <a:ext cx="10075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Before training word embeddings, words are split by whitespaces for English corpora</a:t>
            </a:r>
            <a:endParaRPr kumimoji="1" lang="zh-TW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EB9C255-B770-37F7-5B24-CE4C1D4FE58A}"/>
              </a:ext>
            </a:extLst>
          </p:cNvPr>
          <p:cNvSpPr/>
          <p:nvPr/>
        </p:nvSpPr>
        <p:spPr>
          <a:xfrm>
            <a:off x="1727859" y="4140930"/>
            <a:ext cx="1726164" cy="9610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000" b="1" dirty="0">
                <a:solidFill>
                  <a:schemeClr val="tx1"/>
                </a:solidFill>
              </a:rPr>
              <a:t>Word2vec</a:t>
            </a:r>
            <a:endParaRPr kumimoji="1" lang="en-US" altLang="zh-TW" sz="2000" b="1" baseline="300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(Embeddings)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284DBC9F-433F-A710-EE84-D367D3DD0E2E}"/>
              </a:ext>
            </a:extLst>
          </p:cNvPr>
          <p:cNvSpPr/>
          <p:nvPr/>
        </p:nvSpPr>
        <p:spPr>
          <a:xfrm>
            <a:off x="5176417" y="3180884"/>
            <a:ext cx="919582" cy="36377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apple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41C09D1-9731-A0D1-F2BB-EEC4097F14EB}"/>
              </a:ext>
            </a:extLst>
          </p:cNvPr>
          <p:cNvSpPr/>
          <p:nvPr/>
        </p:nvSpPr>
        <p:spPr>
          <a:xfrm>
            <a:off x="5176417" y="3919866"/>
            <a:ext cx="919582" cy="36377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jobs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12DADA7B-298B-5DAA-8795-955442324918}"/>
              </a:ext>
            </a:extLst>
          </p:cNvPr>
          <p:cNvSpPr/>
          <p:nvPr/>
        </p:nvSpPr>
        <p:spPr>
          <a:xfrm>
            <a:off x="5176417" y="4658848"/>
            <a:ext cx="919582" cy="363770"/>
          </a:xfrm>
          <a:prstGeom prst="round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jobs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7692D72-1D27-9224-B208-C4B3C77C0881}"/>
              </a:ext>
            </a:extLst>
          </p:cNvPr>
          <p:cNvSpPr/>
          <p:nvPr/>
        </p:nvSpPr>
        <p:spPr>
          <a:xfrm>
            <a:off x="5176417" y="5397830"/>
            <a:ext cx="919582" cy="363770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600" dirty="0">
                <a:solidFill>
                  <a:schemeClr val="tx1"/>
                </a:solidFill>
              </a:rPr>
              <a:t>QAQ</a:t>
            </a:r>
            <a:endParaRPr kumimoji="1" lang="zh-TW" altLang="en-US" sz="1600" dirty="0">
              <a:solidFill>
                <a:schemeClr val="tx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C6B5BFD-843A-1B43-43AB-EDEEDCBEA276}"/>
              </a:ext>
            </a:extLst>
          </p:cNvPr>
          <p:cNvSpPr txBox="1"/>
          <p:nvPr/>
        </p:nvSpPr>
        <p:spPr>
          <a:xfrm rot="5400000">
            <a:off x="5509517" y="3508498"/>
            <a:ext cx="4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...</a:t>
            </a:r>
            <a:endParaRPr kumimoji="1" lang="zh-TW" altLang="en-US" sz="24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AC02E95-5533-9A6D-5F0C-68AB2AE255C1}"/>
              </a:ext>
            </a:extLst>
          </p:cNvPr>
          <p:cNvSpPr txBox="1"/>
          <p:nvPr/>
        </p:nvSpPr>
        <p:spPr>
          <a:xfrm rot="5400000">
            <a:off x="5509516" y="4250515"/>
            <a:ext cx="4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...</a:t>
            </a:r>
            <a:endParaRPr kumimoji="1" lang="zh-TW" altLang="en-US" sz="24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2737C1C-0385-84BE-D589-83E36B494849}"/>
              </a:ext>
            </a:extLst>
          </p:cNvPr>
          <p:cNvSpPr txBox="1"/>
          <p:nvPr/>
        </p:nvSpPr>
        <p:spPr>
          <a:xfrm rot="5400000">
            <a:off x="5521597" y="4992532"/>
            <a:ext cx="4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...</a:t>
            </a:r>
            <a:endParaRPr kumimoji="1" lang="zh-TW" altLang="en-US" sz="2400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9B92033-32D7-E517-756B-4FD27EB672AB}"/>
              </a:ext>
            </a:extLst>
          </p:cNvPr>
          <p:cNvSpPr txBox="1"/>
          <p:nvPr/>
        </p:nvSpPr>
        <p:spPr>
          <a:xfrm rot="5400000">
            <a:off x="5509515" y="5761600"/>
            <a:ext cx="46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dirty="0"/>
              <a:t>...</a:t>
            </a:r>
            <a:endParaRPr kumimoji="1" lang="zh-TW" altLang="en-US" sz="2400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1A4EA5E-06AF-ECF2-BBC9-1B39273A9C3E}"/>
              </a:ext>
            </a:extLst>
          </p:cNvPr>
          <p:cNvSpPr txBox="1"/>
          <p:nvPr/>
        </p:nvSpPr>
        <p:spPr>
          <a:xfrm>
            <a:off x="4070715" y="2368428"/>
            <a:ext cx="31309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solidFill>
                  <a:srgbClr val="00B050"/>
                </a:solidFill>
                <a:ea typeface="Microsoft JhengHei" panose="020B0604030504040204" pitchFamily="34" charset="-120"/>
              </a:rPr>
              <a:t>Vocabulary</a:t>
            </a:r>
          </a:p>
          <a:p>
            <a:pPr algn="ctr"/>
            <a:r>
              <a:rPr kumimoji="1" lang="en-US" altLang="zh-TW" sz="2000" dirty="0"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假設字典的內容由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a</a:t>
            </a:r>
            <a:r>
              <a:rPr kumimoji="1" lang="zh-TW" altLang="en-US" sz="2000" dirty="0">
                <a:ea typeface="Microsoft JhengHei" panose="020B0604030504040204" pitchFamily="34" charset="-120"/>
              </a:rPr>
              <a:t>排到</a:t>
            </a:r>
            <a:r>
              <a:rPr kumimoji="1" lang="en-US" altLang="zh-TW" sz="2000" dirty="0">
                <a:ea typeface="Microsoft JhengHei" panose="020B0604030504040204" pitchFamily="34" charset="-120"/>
              </a:rPr>
              <a:t>z)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A44BBB76-D806-0FCD-B49D-4F640006D916}"/>
              </a:ext>
            </a:extLst>
          </p:cNvPr>
          <p:cNvCxnSpPr>
            <a:cxnSpLocks/>
          </p:cNvCxnSpPr>
          <p:nvPr/>
        </p:nvCxnSpPr>
        <p:spPr>
          <a:xfrm>
            <a:off x="3735092" y="5022618"/>
            <a:ext cx="1224366" cy="969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58E50CE3-802A-3F8A-C777-2EAC37B7908B}"/>
              </a:ext>
            </a:extLst>
          </p:cNvPr>
          <p:cNvCxnSpPr>
            <a:cxnSpLocks/>
          </p:cNvCxnSpPr>
          <p:nvPr/>
        </p:nvCxnSpPr>
        <p:spPr>
          <a:xfrm flipV="1">
            <a:off x="3735092" y="3277670"/>
            <a:ext cx="1224366" cy="969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575E7BF6-01DE-4112-6CAE-71F1265CBB88}"/>
              </a:ext>
            </a:extLst>
          </p:cNvPr>
          <p:cNvSpPr/>
          <p:nvPr/>
        </p:nvSpPr>
        <p:spPr>
          <a:xfrm>
            <a:off x="6260824" y="3258425"/>
            <a:ext cx="321243" cy="20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向右箭號 23">
            <a:extLst>
              <a:ext uri="{FF2B5EF4-FFF2-40B4-BE49-F238E27FC236}">
                <a16:creationId xmlns:a16="http://schemas.microsoft.com/office/drawing/2014/main" id="{9AFA1F4A-E587-B7AB-7B03-940B0592EFBF}"/>
              </a:ext>
            </a:extLst>
          </p:cNvPr>
          <p:cNvSpPr/>
          <p:nvPr/>
        </p:nvSpPr>
        <p:spPr>
          <a:xfrm>
            <a:off x="6260824" y="3997407"/>
            <a:ext cx="321243" cy="20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5" name="向右箭號 24">
            <a:extLst>
              <a:ext uri="{FF2B5EF4-FFF2-40B4-BE49-F238E27FC236}">
                <a16:creationId xmlns:a16="http://schemas.microsoft.com/office/drawing/2014/main" id="{26F72D0A-858C-5CDA-25B2-42007FAAF541}"/>
              </a:ext>
            </a:extLst>
          </p:cNvPr>
          <p:cNvSpPr/>
          <p:nvPr/>
        </p:nvSpPr>
        <p:spPr>
          <a:xfrm>
            <a:off x="6260823" y="4736389"/>
            <a:ext cx="321243" cy="20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向右箭號 25">
            <a:extLst>
              <a:ext uri="{FF2B5EF4-FFF2-40B4-BE49-F238E27FC236}">
                <a16:creationId xmlns:a16="http://schemas.microsoft.com/office/drawing/2014/main" id="{B435D536-DB4E-EA37-C216-6499E5D13156}"/>
              </a:ext>
            </a:extLst>
          </p:cNvPr>
          <p:cNvSpPr/>
          <p:nvPr/>
        </p:nvSpPr>
        <p:spPr>
          <a:xfrm>
            <a:off x="6260822" y="5475371"/>
            <a:ext cx="321243" cy="208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圓角矩形 26">
            <a:extLst>
              <a:ext uri="{FF2B5EF4-FFF2-40B4-BE49-F238E27FC236}">
                <a16:creationId xmlns:a16="http://schemas.microsoft.com/office/drawing/2014/main" id="{68382EC7-A705-0C7B-8BC3-52361501A4A3}"/>
              </a:ext>
            </a:extLst>
          </p:cNvPr>
          <p:cNvSpPr/>
          <p:nvPr/>
        </p:nvSpPr>
        <p:spPr>
          <a:xfrm>
            <a:off x="6746892" y="3168418"/>
            <a:ext cx="2249874" cy="3637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300-dimensional vector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圓角矩形 27">
            <a:extLst>
              <a:ext uri="{FF2B5EF4-FFF2-40B4-BE49-F238E27FC236}">
                <a16:creationId xmlns:a16="http://schemas.microsoft.com/office/drawing/2014/main" id="{6FDD4D4B-BF2A-28D5-D8B2-A01CB6474B64}"/>
              </a:ext>
            </a:extLst>
          </p:cNvPr>
          <p:cNvSpPr/>
          <p:nvPr/>
        </p:nvSpPr>
        <p:spPr>
          <a:xfrm>
            <a:off x="6746892" y="3919865"/>
            <a:ext cx="2249874" cy="3637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300-dimensional vector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29" name="圓角矩形 28">
            <a:extLst>
              <a:ext uri="{FF2B5EF4-FFF2-40B4-BE49-F238E27FC236}">
                <a16:creationId xmlns:a16="http://schemas.microsoft.com/office/drawing/2014/main" id="{99600499-FBA6-18FF-2567-D11C6C4E1D13}"/>
              </a:ext>
            </a:extLst>
          </p:cNvPr>
          <p:cNvSpPr/>
          <p:nvPr/>
        </p:nvSpPr>
        <p:spPr>
          <a:xfrm>
            <a:off x="6746892" y="4658848"/>
            <a:ext cx="2249874" cy="36377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1400" dirty="0">
                <a:solidFill>
                  <a:schemeClr val="tx1"/>
                </a:solidFill>
              </a:rPr>
              <a:t>300-dimensional vector</a:t>
            </a:r>
            <a:endParaRPr kumimoji="1" lang="zh-TW" altLang="en-US" sz="1400" dirty="0">
              <a:solidFill>
                <a:schemeClr val="tx1"/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5ED99B27-CD5A-F06A-B59E-833EE54018CB}"/>
              </a:ext>
            </a:extLst>
          </p:cNvPr>
          <p:cNvSpPr txBox="1"/>
          <p:nvPr/>
        </p:nvSpPr>
        <p:spPr>
          <a:xfrm>
            <a:off x="7708162" y="534888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400" b="1" dirty="0">
                <a:solidFill>
                  <a:srgbClr val="FF0000"/>
                </a:solidFill>
                <a:ea typeface="Microsoft JhengHei" panose="020B0604030504040204" pitchFamily="34" charset="-120"/>
              </a:rPr>
              <a:t>?</a:t>
            </a:r>
            <a:endParaRPr kumimoji="1" lang="zh-TW" altLang="en-US" sz="24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F01A8149-7937-CCD9-AB39-AB10E190FEC3}"/>
              </a:ext>
            </a:extLst>
          </p:cNvPr>
          <p:cNvSpPr txBox="1"/>
          <p:nvPr/>
        </p:nvSpPr>
        <p:spPr>
          <a:xfrm>
            <a:off x="6421443" y="5844954"/>
            <a:ext cx="45410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如果字沒有出現在字典中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可能此字不存在於訓練資料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，那它就不會有對應的字向量</a:t>
            </a:r>
          </a:p>
        </p:txBody>
      </p:sp>
    </p:spTree>
    <p:extLst>
      <p:ext uri="{BB962C8B-B14F-4D97-AF65-F5344CB8AC3E}">
        <p14:creationId xmlns:p14="http://schemas.microsoft.com/office/powerpoint/2010/main" val="21379229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ACE9FA-7B65-7809-51D0-57247468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Summary  - Key information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2374DE-3D09-47D1-64EF-F07B56168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DBC481-26FC-BDFE-5A7B-9503C8F3571B}"/>
              </a:ext>
            </a:extLst>
          </p:cNvPr>
          <p:cNvSpPr txBox="1"/>
          <p:nvPr/>
        </p:nvSpPr>
        <p:spPr>
          <a:xfrm>
            <a:off x="636815" y="1850797"/>
            <a:ext cx="10918370" cy="2240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zh-TW" sz="2400" dirty="0">
                <a:ea typeface="Microsoft JhengHei" panose="020B0604030504040204" pitchFamily="34" charset="-120"/>
              </a:rPr>
              <a:t>Self-supervised Learning 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的訓練方式是從資料中取得「答案」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節省大量標註成本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適用於大規模未標資料</a:t>
            </a:r>
            <a:endParaRPr kumimoji="1" lang="en-US" altLang="zh-TW" sz="2400" dirty="0"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TW" altLang="en-US" sz="2400" dirty="0">
                <a:ea typeface="Microsoft JhengHei" panose="020B0604030504040204" pitchFamily="34" charset="-120"/>
              </a:rPr>
              <a:t>自然語言處理領域以預測文章或句子中的下一個字為 </a:t>
            </a:r>
            <a:r>
              <a:rPr kumimoji="1" lang="en" altLang="zh-TW" sz="2400" dirty="0">
                <a:ea typeface="Microsoft JhengHei" panose="020B0604030504040204" pitchFamily="34" charset="-120"/>
              </a:rPr>
              <a:t>SSL</a:t>
            </a:r>
            <a:r>
              <a:rPr kumimoji="1" lang="zh-TW" altLang="en-US" sz="2400" dirty="0">
                <a:ea typeface="Microsoft JhengHei" panose="020B0604030504040204" pitchFamily="34" charset="-120"/>
              </a:rPr>
              <a:t> 的主要方法</a:t>
            </a:r>
          </a:p>
        </p:txBody>
      </p:sp>
    </p:spTree>
    <p:extLst>
      <p:ext uri="{BB962C8B-B14F-4D97-AF65-F5344CB8AC3E}">
        <p14:creationId xmlns:p14="http://schemas.microsoft.com/office/powerpoint/2010/main" val="1557608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CD83C5C-EA61-C255-DF28-E9CFF9EEA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3065145"/>
            <a:ext cx="3200400" cy="727709"/>
          </a:xfrm>
        </p:spPr>
        <p:txBody>
          <a:bodyPr anchor="ctr">
            <a:normAutofit/>
          </a:bodyPr>
          <a:lstStyle/>
          <a:p>
            <a:r>
              <a:rPr lang="en-US" altLang="zh-TW" sz="4800" dirty="0"/>
              <a:t>Thank you!</a:t>
            </a:r>
            <a:endParaRPr lang="zh-TW" altLang="en-US" sz="4800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60AC63-905C-E7E8-4AEA-D711150C4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2" name="內容版面配置區 2">
            <a:extLst>
              <a:ext uri="{FF2B5EF4-FFF2-40B4-BE49-F238E27FC236}">
                <a16:creationId xmlns:a16="http://schemas.microsoft.com/office/drawing/2014/main" id="{8074DBF1-9124-56BD-4EBB-D0F2B238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8686" y="2930674"/>
            <a:ext cx="4978373" cy="1182794"/>
          </a:xfrm>
        </p:spPr>
        <p:txBody>
          <a:bodyPr anchor="ctr">
            <a:normAutofit fontScale="85000" lnSpcReduction="10000"/>
          </a:bodyPr>
          <a:lstStyle/>
          <a:p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長庚大學人工智慧學系</a:t>
            </a: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</a:t>
            </a:r>
            <a:r>
              <a:rPr kumimoji="1" lang="zh-TW" altLang="en-US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林英嘉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kumimoji="1" lang="en-US" altLang="zh-TW" sz="3200" dirty="0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 ✉️ </a:t>
            </a:r>
            <a:r>
              <a:rPr kumimoji="1" lang="en-US" altLang="zh-TW" sz="3200" dirty="0" err="1">
                <a:latin typeface="Calibri" panose="020F0502020204030204" pitchFamily="34" charset="0"/>
                <a:ea typeface="Microsoft JhengHei" panose="020B0604030504040204" pitchFamily="34" charset="-120"/>
                <a:cs typeface="Calibri" panose="020F0502020204030204" pitchFamily="34" charset="0"/>
              </a:rPr>
              <a:t>yjlin@cgu.edu.tw</a:t>
            </a:r>
            <a:endParaRPr kumimoji="1" lang="en-US" altLang="zh-TW" sz="3200" dirty="0">
              <a:latin typeface="Calibri" panose="020F0502020204030204" pitchFamily="34" charset="0"/>
              <a:ea typeface="Microsoft JhengHei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81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1AA1CE-18BD-6635-2E86-68D65748D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Sub-word Tokenization (Byte Pair Encoding)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D670761-F1E7-79DA-FBA6-851D25099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A554D8D-FB25-AA01-0E70-51169D138089}"/>
              </a:ext>
            </a:extLst>
          </p:cNvPr>
          <p:cNvSpPr txBox="1"/>
          <p:nvPr/>
        </p:nvSpPr>
        <p:spPr>
          <a:xfrm>
            <a:off x="653143" y="1670486"/>
            <a:ext cx="10482389" cy="958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000" dirty="0"/>
              <a:t>Byte Pair Encoding (BPE)</a:t>
            </a:r>
            <a:r>
              <a:rPr kumimoji="1" lang="en" altLang="zh-TW" sz="2000" baseline="30000" dirty="0"/>
              <a:t>[1] </a:t>
            </a:r>
            <a:r>
              <a:rPr kumimoji="1" lang="en" altLang="zh-TW" sz="2000" dirty="0"/>
              <a:t>is a </a:t>
            </a:r>
            <a:r>
              <a:rPr kumimoji="1" lang="en" altLang="zh-TW" sz="2000" dirty="0">
                <a:solidFill>
                  <a:srgbClr val="FF0000"/>
                </a:solidFill>
              </a:rPr>
              <a:t>sub-word </a:t>
            </a:r>
            <a:r>
              <a:rPr kumimoji="1" lang="en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kumimoji="1" lang="zh-TW" altLang="en-US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子詞</a:t>
            </a:r>
            <a:r>
              <a:rPr kumimoji="1" lang="en" altLang="zh-TW" sz="20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kumimoji="1" lang="en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" altLang="zh-TW" sz="2000" dirty="0"/>
              <a:t>tokenization technique used to handle rare words by breaking them into more frequent sub-word units.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9E2FCBC4-E604-B1C4-E759-639447BFD646}"/>
              </a:ext>
            </a:extLst>
          </p:cNvPr>
          <p:cNvSpPr txBox="1"/>
          <p:nvPr/>
        </p:nvSpPr>
        <p:spPr>
          <a:xfrm>
            <a:off x="2070353" y="6314135"/>
            <a:ext cx="8051293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" altLang="zh-TW" sz="1400" dirty="0"/>
              <a:t>[1] </a:t>
            </a:r>
            <a:r>
              <a:rPr kumimoji="1" lang="en" altLang="zh-TW" sz="1400" dirty="0" err="1"/>
              <a:t>Sennrich</a:t>
            </a:r>
            <a:r>
              <a:rPr kumimoji="1" lang="en" altLang="zh-TW" sz="1400" dirty="0"/>
              <a:t> et al. "Neural Machine Translation of Rare Words with </a:t>
            </a:r>
            <a:r>
              <a:rPr kumimoji="1" lang="en" altLang="zh-TW" sz="1400" dirty="0" err="1"/>
              <a:t>Subword</a:t>
            </a:r>
            <a:r>
              <a:rPr kumimoji="1" lang="en" altLang="zh-TW" sz="1400" dirty="0"/>
              <a:t> Units." ACL 2016.</a:t>
            </a:r>
          </a:p>
        </p:txBody>
      </p:sp>
      <p:sp>
        <p:nvSpPr>
          <p:cNvPr id="8" name="圓角矩形 7">
            <a:extLst>
              <a:ext uri="{FF2B5EF4-FFF2-40B4-BE49-F238E27FC236}">
                <a16:creationId xmlns:a16="http://schemas.microsoft.com/office/drawing/2014/main" id="{D2EC4B6D-7B83-282B-7725-6BE8431BCF9A}"/>
              </a:ext>
            </a:extLst>
          </p:cNvPr>
          <p:cNvSpPr/>
          <p:nvPr/>
        </p:nvSpPr>
        <p:spPr>
          <a:xfrm>
            <a:off x="3142344" y="3048045"/>
            <a:ext cx="2757714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sz="2000" dirty="0">
                <a:solidFill>
                  <a:schemeClr val="tx1"/>
                </a:solidFill>
              </a:rPr>
              <a:t>I printed Hello world.</a:t>
            </a:r>
            <a:endParaRPr kumimoji="1"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FFC0D77-DB1E-2C6E-2AE6-E1E1F48B68DC}"/>
              </a:ext>
            </a:extLst>
          </p:cNvPr>
          <p:cNvSpPr txBox="1"/>
          <p:nvPr/>
        </p:nvSpPr>
        <p:spPr>
          <a:xfrm>
            <a:off x="993220" y="3048045"/>
            <a:ext cx="2154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Example sentence:</a:t>
            </a:r>
            <a:endParaRPr kumimoji="1" lang="zh-TW" altLang="en-US" dirty="0"/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70710F3F-B1AE-257D-1DEA-E08893562789}"/>
              </a:ext>
            </a:extLst>
          </p:cNvPr>
          <p:cNvSpPr/>
          <p:nvPr/>
        </p:nvSpPr>
        <p:spPr>
          <a:xfrm>
            <a:off x="4162691" y="4682386"/>
            <a:ext cx="884809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world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BC63E7CE-5CE2-6B47-AD58-F6605979478D}"/>
              </a:ext>
            </a:extLst>
          </p:cNvPr>
          <p:cNvSpPr/>
          <p:nvPr/>
        </p:nvSpPr>
        <p:spPr>
          <a:xfrm>
            <a:off x="3096891" y="4682386"/>
            <a:ext cx="985301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Hello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6BCE6B6-8832-851A-910E-B58047501D38}"/>
              </a:ext>
            </a:extLst>
          </p:cNvPr>
          <p:cNvSpPr/>
          <p:nvPr/>
        </p:nvSpPr>
        <p:spPr>
          <a:xfrm>
            <a:off x="2031093" y="4682386"/>
            <a:ext cx="985301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printed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8E1AE060-6BEE-CAEC-8FA2-8AD7A62E5C7A}"/>
              </a:ext>
            </a:extLst>
          </p:cNvPr>
          <p:cNvSpPr/>
          <p:nvPr/>
        </p:nvSpPr>
        <p:spPr>
          <a:xfrm>
            <a:off x="9868875" y="4676031"/>
            <a:ext cx="861974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world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79A6B9FE-E44F-B2A4-3AA3-1CBE4ADA6F5D}"/>
              </a:ext>
            </a:extLst>
          </p:cNvPr>
          <p:cNvSpPr/>
          <p:nvPr/>
        </p:nvSpPr>
        <p:spPr>
          <a:xfrm>
            <a:off x="8669567" y="4676031"/>
            <a:ext cx="662185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Hell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BF8EB5C4-4912-2D3F-9BFB-2F123F9B5CCD}"/>
              </a:ext>
            </a:extLst>
          </p:cNvPr>
          <p:cNvSpPr/>
          <p:nvPr/>
        </p:nvSpPr>
        <p:spPr>
          <a:xfrm>
            <a:off x="7963673" y="4680268"/>
            <a:ext cx="62452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ted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51B96950-B278-35E0-CA4D-18232BE48534}"/>
              </a:ext>
            </a:extLst>
          </p:cNvPr>
          <p:cNvSpPr/>
          <p:nvPr/>
        </p:nvSpPr>
        <p:spPr>
          <a:xfrm>
            <a:off x="6739641" y="4680268"/>
            <a:ext cx="39929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圓角矩形 18">
            <a:extLst>
              <a:ext uri="{FF2B5EF4-FFF2-40B4-BE49-F238E27FC236}">
                <a16:creationId xmlns:a16="http://schemas.microsoft.com/office/drawing/2014/main" id="{9BA264D6-7F1A-A3A0-2B39-D0245484EA97}"/>
              </a:ext>
            </a:extLst>
          </p:cNvPr>
          <p:cNvSpPr/>
          <p:nvPr/>
        </p:nvSpPr>
        <p:spPr>
          <a:xfrm>
            <a:off x="9412941" y="4676031"/>
            <a:ext cx="374745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o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圓角矩形 19">
            <a:extLst>
              <a:ext uri="{FF2B5EF4-FFF2-40B4-BE49-F238E27FC236}">
                <a16:creationId xmlns:a16="http://schemas.microsoft.com/office/drawing/2014/main" id="{5DD43A7C-5E38-9488-C06B-698D5B042CD9}"/>
              </a:ext>
            </a:extLst>
          </p:cNvPr>
          <p:cNvSpPr/>
          <p:nvPr/>
        </p:nvSpPr>
        <p:spPr>
          <a:xfrm>
            <a:off x="7250685" y="4681548"/>
            <a:ext cx="646828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 err="1">
                <a:solidFill>
                  <a:schemeClr val="tx1"/>
                </a:solidFill>
              </a:rPr>
              <a:t>prin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1" name="圓角矩形 20">
            <a:extLst>
              <a:ext uri="{FF2B5EF4-FFF2-40B4-BE49-F238E27FC236}">
                <a16:creationId xmlns:a16="http://schemas.microsoft.com/office/drawing/2014/main" id="{9436F22A-ADDF-4161-7721-936183CCC16C}"/>
              </a:ext>
            </a:extLst>
          </p:cNvPr>
          <p:cNvSpPr/>
          <p:nvPr/>
        </p:nvSpPr>
        <p:spPr>
          <a:xfrm>
            <a:off x="1520049" y="4678149"/>
            <a:ext cx="399292" cy="400110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zh-TW" dirty="0">
                <a:solidFill>
                  <a:schemeClr val="tx1"/>
                </a:solidFill>
              </a:rPr>
              <a:t>I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C8BBBC-64A7-4B83-FC8F-B0C0B14BCD9E}"/>
              </a:ext>
            </a:extLst>
          </p:cNvPr>
          <p:cNvSpPr txBox="1"/>
          <p:nvPr/>
        </p:nvSpPr>
        <p:spPr>
          <a:xfrm>
            <a:off x="1590487" y="3998700"/>
            <a:ext cx="33178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ea typeface="Microsoft JhengHei" panose="020B0604030504040204" pitchFamily="34" charset="-120"/>
              </a:rPr>
              <a:t>Traditional word tokenization</a:t>
            </a:r>
            <a:endParaRPr kumimoji="1" lang="zh-TW" altLang="en-US" sz="2000" dirty="0">
              <a:ea typeface="Microsoft JhengHei" panose="020B0604030504040204" pitchFamily="34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5409F1C-6D2A-E17A-45EB-EC77C99C2083}"/>
              </a:ext>
            </a:extLst>
          </p:cNvPr>
          <p:cNvSpPr txBox="1"/>
          <p:nvPr/>
        </p:nvSpPr>
        <p:spPr>
          <a:xfrm>
            <a:off x="7506203" y="3998700"/>
            <a:ext cx="2326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2000" b="1" dirty="0">
                <a:ea typeface="Microsoft JhengHei" panose="020B0604030504040204" pitchFamily="34" charset="-120"/>
              </a:rPr>
              <a:t>Traditional with </a:t>
            </a:r>
            <a:r>
              <a:rPr kumimoji="1" lang="en-US" altLang="zh-TW" sz="2000" b="1" dirty="0">
                <a:solidFill>
                  <a:srgbClr val="FF0000"/>
                </a:solidFill>
                <a:ea typeface="Microsoft JhengHei" panose="020B0604030504040204" pitchFamily="34" charset="-120"/>
              </a:rPr>
              <a:t>BPE</a:t>
            </a:r>
            <a:endParaRPr kumimoji="1" lang="zh-TW" altLang="en-US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4A278060-DCAC-192E-30B5-649EF4EB1435}"/>
              </a:ext>
            </a:extLst>
          </p:cNvPr>
          <p:cNvSpPr txBox="1"/>
          <p:nvPr/>
        </p:nvSpPr>
        <p:spPr>
          <a:xfrm>
            <a:off x="6910110" y="5391907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2000" dirty="0">
                <a:solidFill>
                  <a:srgbClr val="FF0000"/>
                </a:solidFill>
                <a:ea typeface="Microsoft JhengHei" panose="020B0604030504040204" pitchFamily="34" charset="-120"/>
              </a:rPr>
              <a:t>分詞方法的決定是無監督式的</a:t>
            </a:r>
            <a:endParaRPr kumimoji="1" lang="en-US" altLang="zh-TW" sz="2000" dirty="0">
              <a:solidFill>
                <a:srgbClr val="FF0000"/>
              </a:solidFill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8552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EA340D-7879-2C4E-E64B-AD023FA26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Sub-word Tokenization 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的好處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A9576F-3831-E461-28EF-99CFA216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76C2B30-C9DA-6EEB-E4B9-E895FB034CF6}"/>
              </a:ext>
            </a:extLst>
          </p:cNvPr>
          <p:cNvSpPr txBox="1"/>
          <p:nvPr/>
        </p:nvSpPr>
        <p:spPr>
          <a:xfrm>
            <a:off x="653143" y="1670486"/>
            <a:ext cx="1048238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With sub-word tokenization algorithms like BPE, we can handle representations for </a:t>
            </a:r>
            <a:r>
              <a:rPr kumimoji="1" lang="en" altLang="zh-TW" sz="2400" dirty="0">
                <a:solidFill>
                  <a:srgbClr val="FF0000"/>
                </a:solidFill>
              </a:rPr>
              <a:t>unknown words </a:t>
            </a:r>
            <a:r>
              <a:rPr kumimoji="1" lang="en" altLang="zh-TW" sz="2400" dirty="0"/>
              <a:t>(or </a:t>
            </a:r>
            <a:r>
              <a:rPr kumimoji="1" lang="en" altLang="zh-TW" sz="2400" dirty="0">
                <a:solidFill>
                  <a:srgbClr val="FF0000"/>
                </a:solidFill>
              </a:rPr>
              <a:t>mis-spelled</a:t>
            </a:r>
            <a:r>
              <a:rPr kumimoji="1" lang="en" altLang="zh-TW" sz="2400" dirty="0"/>
              <a:t> words).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In machine translation , the compound word issues between source and target languages can be alleviated.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State-of-the-art pre-trained language models (e.g., GPT-3, BERT) adopt sub-word tokenization algorithms before pre-training.</a:t>
            </a:r>
            <a:endParaRPr kumimoji="1"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08434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1A912-CC66-E76A-26BF-5CE9AD0B4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2D11CF8-76EA-3508-5733-71A64C590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TW" dirty="0"/>
              <a:t>Problems of Traditional Word Embeddings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AF82F8C-32E4-9E36-BDB9-2322BFD4D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66E8B70-C7C0-0C35-9108-7B7E80075B14}"/>
              </a:ext>
            </a:extLst>
          </p:cNvPr>
          <p:cNvSpPr txBox="1"/>
          <p:nvPr/>
        </p:nvSpPr>
        <p:spPr>
          <a:xfrm>
            <a:off x="653143" y="1781790"/>
            <a:ext cx="7204216" cy="1685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TW" sz="2400" dirty="0"/>
              <a:t>Out-of-vocabulary problem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" altLang="zh-TW" sz="2400" dirty="0"/>
              <a:t>Model architecture for down-stream applications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Context-dependent representations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7934B9D-AB1B-D27A-4A97-6EE300AF45D6}"/>
              </a:ext>
            </a:extLst>
          </p:cNvPr>
          <p:cNvSpPr/>
          <p:nvPr/>
        </p:nvSpPr>
        <p:spPr>
          <a:xfrm>
            <a:off x="602343" y="2398818"/>
            <a:ext cx="7204216" cy="10688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4005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851DBE-E0E1-CB64-9282-1E044CF5B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TW" altLang="en-US" dirty="0"/>
              <a:t>單純使用 </a:t>
            </a:r>
            <a:r>
              <a:rPr kumimoji="1" lang="en-US" altLang="zh-TW" dirty="0"/>
              <a:t>Word Embeddings </a:t>
            </a:r>
            <a:r>
              <a:rPr kumimoji="1" lang="zh-TW" altLang="en-US" dirty="0"/>
              <a:t>並無上下文知識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140DE9D-27FC-1F06-AD50-F50C52D76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249C3-EFAD-D94E-864A-24510FCA3FE0}" type="slidenum">
              <a:rPr kumimoji="1" lang="zh-TW" altLang="en-US" smtClean="0"/>
              <a:t>8</a:t>
            </a:fld>
            <a:endParaRPr kumimoji="1"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631CB706-FF29-548B-F3A1-E040223E44EC}"/>
              </a:ext>
            </a:extLst>
          </p:cNvPr>
          <p:cNvSpPr txBox="1"/>
          <p:nvPr/>
        </p:nvSpPr>
        <p:spPr>
          <a:xfrm>
            <a:off x="2359115" y="5249325"/>
            <a:ext cx="2609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open a </a:t>
            </a:r>
            <a:r>
              <a:rPr kumimoji="1" lang="en-US" altLang="zh-TW" sz="2000" dirty="0">
                <a:solidFill>
                  <a:srgbClr val="FF0000"/>
                </a:solidFill>
              </a:rPr>
              <a:t>bank</a:t>
            </a:r>
            <a:r>
              <a:rPr kumimoji="1" lang="en-US" altLang="zh-TW" sz="2000" dirty="0"/>
              <a:t> account</a:t>
            </a:r>
            <a:endParaRPr kumimoji="1" lang="zh-TW" altLang="en-US" sz="20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1626B2C-03EC-545B-C2B7-0049AEF0B805}"/>
              </a:ext>
            </a:extLst>
          </p:cNvPr>
          <p:cNvSpPr txBox="1"/>
          <p:nvPr/>
        </p:nvSpPr>
        <p:spPr>
          <a:xfrm>
            <a:off x="7237676" y="5249325"/>
            <a:ext cx="2388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000" dirty="0"/>
              <a:t>on the river </a:t>
            </a:r>
            <a:r>
              <a:rPr kumimoji="1" lang="en-US" altLang="zh-TW" sz="2000" dirty="0">
                <a:solidFill>
                  <a:srgbClr val="FF0000"/>
                </a:solidFill>
              </a:rPr>
              <a:t>bank</a:t>
            </a:r>
            <a:endParaRPr kumimoji="1" lang="zh-TW" altLang="en-US" sz="20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881567CE-D128-0DF8-99D8-77E1962A0EEF}"/>
              </a:ext>
            </a:extLst>
          </p:cNvPr>
          <p:cNvSpPr txBox="1"/>
          <p:nvPr/>
        </p:nvSpPr>
        <p:spPr>
          <a:xfrm>
            <a:off x="4968345" y="5741090"/>
            <a:ext cx="2388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the same word vector</a:t>
            </a:r>
            <a:endParaRPr kumimoji="1" lang="zh-TW" altLang="en-US" dirty="0"/>
          </a:p>
        </p:txBody>
      </p: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E48A33A4-A0F8-4A30-E3D7-0AAA1D371BEF}"/>
              </a:ext>
            </a:extLst>
          </p:cNvPr>
          <p:cNvCxnSpPr>
            <a:endCxn id="30" idx="2"/>
          </p:cNvCxnSpPr>
          <p:nvPr/>
        </p:nvCxnSpPr>
        <p:spPr>
          <a:xfrm flipH="1" flipV="1">
            <a:off x="3663730" y="5649435"/>
            <a:ext cx="1176905" cy="26809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A368A596-20BF-5610-08D4-9FF99FA70BB7}"/>
              </a:ext>
            </a:extLst>
          </p:cNvPr>
          <p:cNvCxnSpPr>
            <a:cxnSpLocks/>
          </p:cNvCxnSpPr>
          <p:nvPr/>
        </p:nvCxnSpPr>
        <p:spPr>
          <a:xfrm flipV="1">
            <a:off x="7237676" y="5619278"/>
            <a:ext cx="1835594" cy="31518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82ED3428-8217-D22D-B605-3AA57B4DB645}"/>
              </a:ext>
            </a:extLst>
          </p:cNvPr>
          <p:cNvSpPr txBox="1"/>
          <p:nvPr/>
        </p:nvSpPr>
        <p:spPr>
          <a:xfrm>
            <a:off x="563202" y="1615357"/>
            <a:ext cx="4743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" altLang="zh-TW" sz="2400" dirty="0"/>
              <a:t>[Recap] Word2Vec</a:t>
            </a:r>
            <a:r>
              <a:rPr kumimoji="1" lang="zh-TW" altLang="en-US" sz="2400" dirty="0"/>
              <a:t> 的範例長相</a:t>
            </a:r>
            <a:r>
              <a:rPr kumimoji="1" lang="en" altLang="zh-TW" sz="2400" dirty="0"/>
              <a:t>:</a:t>
            </a:r>
            <a:endParaRPr kumimoji="1" lang="zh-TW" altLang="en-US" sz="2400" dirty="0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B8761B4-C7E2-9CEA-6013-317F6C9A985A}"/>
              </a:ext>
            </a:extLst>
          </p:cNvPr>
          <p:cNvSpPr txBox="1"/>
          <p:nvPr/>
        </p:nvSpPr>
        <p:spPr>
          <a:xfrm>
            <a:off x="3342500" y="2909289"/>
            <a:ext cx="78950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2000" dirty="0">
                <a:solidFill>
                  <a:srgbClr val="0070C0"/>
                </a:solidFill>
              </a:rPr>
              <a:t>apple</a:t>
            </a:r>
            <a:r>
              <a:rPr kumimoji="1" lang="en" altLang="zh-TW" sz="2000" dirty="0"/>
              <a:t> -0.110960 0.016115 -0.004809 0.033589 0.121455 …</a:t>
            </a:r>
          </a:p>
          <a:p>
            <a:r>
              <a:rPr kumimoji="1" lang="en" altLang="zh-TW" sz="2000" dirty="0">
                <a:solidFill>
                  <a:srgbClr val="0070C0"/>
                </a:solidFill>
              </a:rPr>
              <a:t>banana</a:t>
            </a:r>
            <a:r>
              <a:rPr kumimoji="1" lang="en" altLang="zh-TW" sz="2000" dirty="0"/>
              <a:t> -0.027713 -0.015676 0.003314 0.077602 0.159718 …</a:t>
            </a:r>
          </a:p>
          <a:p>
            <a:r>
              <a:rPr kumimoji="1" lang="en" altLang="zh-TW" sz="2000" dirty="0"/>
              <a:t>…</a:t>
            </a:r>
          </a:p>
          <a:p>
            <a:r>
              <a:rPr kumimoji="1" lang="en" altLang="zh-TW" sz="2000" dirty="0"/>
              <a:t>…</a:t>
            </a:r>
          </a:p>
          <a:p>
            <a:r>
              <a:rPr kumimoji="1" lang="en" altLang="zh-TW" sz="2000" dirty="0"/>
              <a:t>…</a:t>
            </a:r>
            <a:endParaRPr kumimoji="1" lang="zh-TW" altLang="en-US" sz="2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A0BD8CA-E32F-1B85-C8F9-0A6A1097E426}"/>
              </a:ext>
            </a:extLst>
          </p:cNvPr>
          <p:cNvSpPr txBox="1"/>
          <p:nvPr/>
        </p:nvSpPr>
        <p:spPr>
          <a:xfrm>
            <a:off x="5604225" y="2108960"/>
            <a:ext cx="3371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000" dirty="0">
                <a:solidFill>
                  <a:srgbClr val="00B050"/>
                </a:solidFill>
              </a:rPr>
              <a:t>Dimension size (e.g., 300)</a:t>
            </a:r>
            <a:endParaRPr kumimoji="1"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D1B5B71-9189-65E1-E48F-AD0C0A6A1A5C}"/>
              </a:ext>
            </a:extLst>
          </p:cNvPr>
          <p:cNvSpPr txBox="1"/>
          <p:nvPr/>
        </p:nvSpPr>
        <p:spPr>
          <a:xfrm>
            <a:off x="889483" y="3463286"/>
            <a:ext cx="2113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" altLang="zh-TW" sz="2000" dirty="0">
                <a:solidFill>
                  <a:srgbClr val="00B050"/>
                </a:solidFill>
              </a:rPr>
              <a:t>Vocabulary size</a:t>
            </a:r>
          </a:p>
          <a:p>
            <a:pPr algn="ctr"/>
            <a:r>
              <a:rPr kumimoji="1" lang="en" altLang="zh-TW" sz="2000" dirty="0">
                <a:solidFill>
                  <a:srgbClr val="00B050"/>
                </a:solidFill>
              </a:rPr>
              <a:t>(e.g., 30,000)</a:t>
            </a:r>
            <a:endParaRPr kumimoji="1" lang="zh-TW" altLang="en-US" sz="2000" dirty="0">
              <a:solidFill>
                <a:srgbClr val="00B050"/>
              </a:solidFill>
            </a:endParaRPr>
          </a:p>
        </p:txBody>
      </p:sp>
      <p:sp>
        <p:nvSpPr>
          <p:cNvPr id="13" name="左中括弧 12">
            <a:extLst>
              <a:ext uri="{FF2B5EF4-FFF2-40B4-BE49-F238E27FC236}">
                <a16:creationId xmlns:a16="http://schemas.microsoft.com/office/drawing/2014/main" id="{A92342BD-D5EE-04C2-CB23-B37A833C8F62}"/>
              </a:ext>
            </a:extLst>
          </p:cNvPr>
          <p:cNvSpPr/>
          <p:nvPr/>
        </p:nvSpPr>
        <p:spPr>
          <a:xfrm>
            <a:off x="3073361" y="3091158"/>
            <a:ext cx="127737" cy="165871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0" name="左中括弧 19">
            <a:extLst>
              <a:ext uri="{FF2B5EF4-FFF2-40B4-BE49-F238E27FC236}">
                <a16:creationId xmlns:a16="http://schemas.microsoft.com/office/drawing/2014/main" id="{24C27F92-A230-BFAF-D35D-71259F2DA148}"/>
              </a:ext>
            </a:extLst>
          </p:cNvPr>
          <p:cNvSpPr/>
          <p:nvPr/>
        </p:nvSpPr>
        <p:spPr>
          <a:xfrm rot="5400000">
            <a:off x="7286233" y="-554399"/>
            <a:ext cx="198140" cy="6481749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657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A55D2E-4281-4811-1ADB-16FDC234A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語言的模式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7658FB6-BC98-F8B7-9976-6028D095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134DC0FD-623A-A635-118C-6C5097127854}"/>
              </a:ext>
            </a:extLst>
          </p:cNvPr>
          <p:cNvSpPr/>
          <p:nvPr/>
        </p:nvSpPr>
        <p:spPr>
          <a:xfrm>
            <a:off x="2654421" y="2811275"/>
            <a:ext cx="8362765" cy="124581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400" dirty="0"/>
              <a:t>小明昨天遇到小美，他對她說：「下次一起去看電影吧！」</a:t>
            </a:r>
            <a:endParaRPr kumimoji="1" lang="en-US" altLang="zh-TW" sz="2400" dirty="0"/>
          </a:p>
          <a:p>
            <a:r>
              <a:rPr kumimoji="1" lang="zh-TW" altLang="en-US" sz="2400" dirty="0"/>
              <a:t>，請問小明下次想去跟誰看電影？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E9BC50A-E2EB-BFE2-6B67-A22B6C1BAC59}"/>
              </a:ext>
            </a:extLst>
          </p:cNvPr>
          <p:cNvSpPr txBox="1"/>
          <p:nvPr/>
        </p:nvSpPr>
        <p:spPr>
          <a:xfrm>
            <a:off x="1233994" y="3190170"/>
            <a:ext cx="142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句子</a:t>
            </a:r>
            <a:r>
              <a:rPr kumimoji="1" lang="en-US" altLang="zh-TW" sz="2400" dirty="0"/>
              <a:t>1</a:t>
            </a:r>
            <a:r>
              <a:rPr kumimoji="1" lang="zh-TW" altLang="en-US" sz="2400" dirty="0"/>
              <a:t>：</a:t>
            </a:r>
          </a:p>
        </p:txBody>
      </p:sp>
      <p:sp>
        <p:nvSpPr>
          <p:cNvPr id="7" name="圓角矩形 6">
            <a:extLst>
              <a:ext uri="{FF2B5EF4-FFF2-40B4-BE49-F238E27FC236}">
                <a16:creationId xmlns:a16="http://schemas.microsoft.com/office/drawing/2014/main" id="{5D30CD6A-7FBE-B62E-2807-300D41076B16}"/>
              </a:ext>
            </a:extLst>
          </p:cNvPr>
          <p:cNvSpPr/>
          <p:nvPr/>
        </p:nvSpPr>
        <p:spPr>
          <a:xfrm>
            <a:off x="2654420" y="4810198"/>
            <a:ext cx="8362765" cy="93215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sz="2400" dirty="0"/>
              <a:t>「庭院深深深幾許」，請問有幾個深？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926D478-4623-F4A8-7A23-4CD9052A5BFC}"/>
              </a:ext>
            </a:extLst>
          </p:cNvPr>
          <p:cNvSpPr txBox="1"/>
          <p:nvPr/>
        </p:nvSpPr>
        <p:spPr>
          <a:xfrm>
            <a:off x="1233994" y="5045444"/>
            <a:ext cx="14204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sz="2400" dirty="0"/>
              <a:t>句子</a:t>
            </a:r>
            <a:r>
              <a:rPr kumimoji="1" lang="en-US" altLang="zh-TW" sz="2400" dirty="0"/>
              <a:t>2</a:t>
            </a:r>
            <a:r>
              <a:rPr kumimoji="1" lang="zh-TW" altLang="en-US" sz="2400" dirty="0"/>
              <a:t>：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4F27D29-9819-CE8D-DBF8-0153798D9E6D}"/>
              </a:ext>
            </a:extLst>
          </p:cNvPr>
          <p:cNvSpPr txBox="1"/>
          <p:nvPr/>
        </p:nvSpPr>
        <p:spPr>
          <a:xfrm>
            <a:off x="653143" y="1729514"/>
            <a:ext cx="60945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TW" altLang="en-US" sz="2800" dirty="0"/>
              <a:t>⭐️ 上下文非常重要</a:t>
            </a:r>
          </a:p>
        </p:txBody>
      </p:sp>
    </p:spTree>
    <p:extLst>
      <p:ext uri="{BB962C8B-B14F-4D97-AF65-F5344CB8AC3E}">
        <p14:creationId xmlns:p14="http://schemas.microsoft.com/office/powerpoint/2010/main" val="281534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10" grpId="0"/>
    </p:bldLst>
  </p:timing>
</p:sld>
</file>

<file path=ppt/theme/theme1.xml><?xml version="1.0" encoding="utf-8"?>
<a:theme xmlns:a="http://schemas.openxmlformats.org/drawingml/2006/main" name="回顧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template_DL" id="{E71C07C9-5718-B34F-9EA9-A4FDE47A262C}" vid="{F05AA8C9-6C58-904C-AE8A-42257BEE94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回顧</Template>
  <TotalTime>2670</TotalTime>
  <Words>1968</Words>
  <Application>Microsoft Macintosh PowerPoint</Application>
  <PresentationFormat>寬螢幕</PresentationFormat>
  <Paragraphs>602</Paragraphs>
  <Slides>41</Slides>
  <Notes>13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51" baseType="lpstr">
      <vt:lpstr>Microsoft JhengHei</vt:lpstr>
      <vt:lpstr>新細明體</vt:lpstr>
      <vt:lpstr>Nanum Brush Script</vt:lpstr>
      <vt:lpstr>Arial</vt:lpstr>
      <vt:lpstr>Calibri</vt:lpstr>
      <vt:lpstr>Cambria Math</vt:lpstr>
      <vt:lpstr>Courier New</vt:lpstr>
      <vt:lpstr>Roboto</vt:lpstr>
      <vt:lpstr>Wingdings</vt:lpstr>
      <vt:lpstr>回顧</vt:lpstr>
      <vt:lpstr>智慧運算技術導論 自然語言處理篇 - Transformer</vt:lpstr>
      <vt:lpstr>Outline</vt:lpstr>
      <vt:lpstr>Problems of Traditional Word Embeddings</vt:lpstr>
      <vt:lpstr>The Out-of-vocabulary Problem</vt:lpstr>
      <vt:lpstr>Sub-word Tokenization (Byte Pair Encoding)</vt:lpstr>
      <vt:lpstr>Sub-word Tokenization 的好處</vt:lpstr>
      <vt:lpstr>Problems of Traditional Word Embeddings</vt:lpstr>
      <vt:lpstr>單純使用 Word Embeddings 並無上下文知識</vt:lpstr>
      <vt:lpstr>語言的模式</vt:lpstr>
      <vt:lpstr>Contextual Embedding</vt:lpstr>
      <vt:lpstr>深度學習常見模型架構</vt:lpstr>
      <vt:lpstr>Recurrent Neural Networks (RNN)</vt:lpstr>
      <vt:lpstr>RNN 的記憶力意義</vt:lpstr>
      <vt:lpstr>RNN 以文字接龍進行訓練</vt:lpstr>
      <vt:lpstr>Text Generation with RNN</vt:lpstr>
      <vt:lpstr>Bidirectional RNNs</vt:lpstr>
      <vt:lpstr>Bidirectional RNNs for Sequence Classification</vt:lpstr>
      <vt:lpstr>RNNs for Sequence Classification</vt:lpstr>
      <vt:lpstr>為什麼我們需要序列模型?</vt:lpstr>
      <vt:lpstr>RNN 與 CNN 作為序列模型的問題</vt:lpstr>
      <vt:lpstr>Transformer</vt:lpstr>
      <vt:lpstr>Tokens vs. words</vt:lpstr>
      <vt:lpstr>Transformer</vt:lpstr>
      <vt:lpstr>Self-attention 動畫</vt:lpstr>
      <vt:lpstr>Self-Attention (Transformer) 過程</vt:lpstr>
      <vt:lpstr>Self-Attention (Transformer) 過程</vt:lpstr>
      <vt:lpstr>QKV 的比喻</vt:lpstr>
      <vt:lpstr>Query (Q), Key (K), and Value (V)</vt:lpstr>
      <vt:lpstr>Query (Q), Key (K), and Value (V)</vt:lpstr>
      <vt:lpstr>為什麼 Transformers 可以平行化？</vt:lpstr>
      <vt:lpstr>Encoder and Decoder</vt:lpstr>
      <vt:lpstr>Machine Translation</vt:lpstr>
      <vt:lpstr>PowerPoint 簡報</vt:lpstr>
      <vt:lpstr>Transformer 架構的後續應用</vt:lpstr>
      <vt:lpstr>先 Pre-training，再 Fine-tuning</vt:lpstr>
      <vt:lpstr>Model Training: Pre-training and Fine-Tuning</vt:lpstr>
      <vt:lpstr>BERT (Bidirectional Encoder Representations from Transformers)</vt:lpstr>
      <vt:lpstr>Next Sentence Prediction (NSP)</vt:lpstr>
      <vt:lpstr>Fine-tuning BERT (Sentence Classification)</vt:lpstr>
      <vt:lpstr>Summary  - Key information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深度學習 Deep Learning</dc:title>
  <dc:creator>林英嘉</dc:creator>
  <cp:lastModifiedBy>英嘉 林</cp:lastModifiedBy>
  <cp:revision>544</cp:revision>
  <dcterms:created xsi:type="dcterms:W3CDTF">2025-02-07T09:05:59Z</dcterms:created>
  <dcterms:modified xsi:type="dcterms:W3CDTF">2026-01-26T08:12:31Z</dcterms:modified>
</cp:coreProperties>
</file>